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42" r:id="rId1"/>
  </p:sldMasterIdLst>
  <p:sldIdLst>
    <p:sldId id="256" r:id="rId2"/>
    <p:sldId id="319" r:id="rId3"/>
    <p:sldId id="258" r:id="rId4"/>
    <p:sldId id="261" r:id="rId5"/>
    <p:sldId id="259" r:id="rId6"/>
    <p:sldId id="260" r:id="rId7"/>
    <p:sldId id="262" r:id="rId8"/>
    <p:sldId id="263" r:id="rId9"/>
    <p:sldId id="264" r:id="rId10"/>
    <p:sldId id="265" r:id="rId11"/>
    <p:sldId id="266" r:id="rId12"/>
    <p:sldId id="267" r:id="rId13"/>
    <p:sldId id="268" r:id="rId14"/>
    <p:sldId id="269" r:id="rId15"/>
    <p:sldId id="270" r:id="rId16"/>
    <p:sldId id="272" r:id="rId17"/>
    <p:sldId id="273" r:id="rId18"/>
    <p:sldId id="277" r:id="rId19"/>
    <p:sldId id="278" r:id="rId20"/>
    <p:sldId id="293"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3" r:id="rId37"/>
    <p:sldId id="314" r:id="rId38"/>
    <p:sldId id="315" r:id="rId39"/>
    <p:sldId id="316" r:id="rId40"/>
    <p:sldId id="320" r:id="rId41"/>
    <p:sldId id="321"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09691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02457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077576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58922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56394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62562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485275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24292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07948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82559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461886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1578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96680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35247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2432669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36480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4/19/2024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1226356"/>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12.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E37640-7C4F-4BDF-7A4B-8A8B2DE48336}"/>
              </a:ext>
            </a:extLst>
          </p:cNvPr>
          <p:cNvSpPr>
            <a:spLocks noGrp="1"/>
          </p:cNvSpPr>
          <p:nvPr>
            <p:ph type="ctrTitle"/>
          </p:nvPr>
        </p:nvSpPr>
        <p:spPr>
          <a:xfrm rot="10800000" flipH="1" flipV="1">
            <a:off x="1052586" y="2216727"/>
            <a:ext cx="7980577" cy="2789381"/>
          </a:xfrm>
        </p:spPr>
        <p:txBody>
          <a:bodyPr/>
          <a:lstStyle/>
          <a:p>
            <a:r>
              <a:rPr lang="en-US" dirty="0">
                <a:solidFill>
                  <a:srgbClr val="7030A0"/>
                </a:solidFill>
              </a:rPr>
              <a:t>DIGITAL MARKETING </a:t>
            </a:r>
            <a:br>
              <a:rPr lang="en-US" dirty="0">
                <a:solidFill>
                  <a:srgbClr val="7030A0"/>
                </a:solidFill>
              </a:rPr>
            </a:br>
            <a:r>
              <a:rPr lang="en-US" dirty="0">
                <a:solidFill>
                  <a:srgbClr val="7030A0"/>
                </a:solidFill>
              </a:rPr>
              <a:t>FOR    BRITANNIA </a:t>
            </a:r>
          </a:p>
        </p:txBody>
      </p:sp>
      <p:sp>
        <p:nvSpPr>
          <p:cNvPr id="3" name="Subtitle 2">
            <a:extLst>
              <a:ext uri="{FF2B5EF4-FFF2-40B4-BE49-F238E27FC236}">
                <a16:creationId xmlns:a16="http://schemas.microsoft.com/office/drawing/2014/main" id="{C9BCE558-622C-296A-6E66-2A2E88BF875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844948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5EB3-EF78-2B1E-CF66-241C94B855E2}"/>
              </a:ext>
            </a:extLst>
          </p:cNvPr>
          <p:cNvSpPr>
            <a:spLocks noGrp="1"/>
          </p:cNvSpPr>
          <p:nvPr>
            <p:ph type="title"/>
          </p:nvPr>
        </p:nvSpPr>
        <p:spPr>
          <a:xfrm>
            <a:off x="554181" y="129309"/>
            <a:ext cx="11305310" cy="6465455"/>
          </a:xfrm>
        </p:spPr>
        <p:txBody>
          <a:bodyPr>
            <a:normAutofit fontScale="90000"/>
          </a:bodyPr>
          <a:lstStyle/>
          <a:p>
            <a:r>
              <a:rPr lang="en-US" dirty="0">
                <a:solidFill>
                  <a:srgbClr val="0070C0"/>
                </a:solidFill>
              </a:rPr>
              <a:t>AUDIENCE PERSONA:</a:t>
            </a:r>
            <a:br>
              <a:rPr lang="en-US" dirty="0">
                <a:solidFill>
                  <a:srgbClr val="0070C0"/>
                </a:solidFill>
              </a:rPr>
            </a:br>
            <a:r>
              <a:rPr lang="en-US" dirty="0">
                <a:solidFill>
                  <a:srgbClr val="0070C0"/>
                </a:solidFill>
              </a:rPr>
              <a:t>    </a:t>
            </a:r>
            <a:r>
              <a:rPr lang="en-US" sz="3600" dirty="0">
                <a:solidFill>
                  <a:srgbClr val="00B050"/>
                </a:solidFill>
              </a:rPr>
              <a:t>Make enjoyable food , healthy  and accessible to all people anytime everyday.</a:t>
            </a:r>
            <a:br>
              <a:rPr lang="en-US" sz="3600" dirty="0">
                <a:solidFill>
                  <a:srgbClr val="00B050"/>
                </a:solidFill>
              </a:rPr>
            </a:br>
            <a:r>
              <a:rPr lang="en-US" sz="3600" dirty="0">
                <a:solidFill>
                  <a:srgbClr val="00B050"/>
                </a:solidFill>
              </a:rPr>
              <a:t>      For the past 100 years Britannia has produced a variety of goods. It’s focused on the elderly and the children who will follow them </a:t>
            </a:r>
            <a:br>
              <a:rPr lang="en-US" sz="3600" dirty="0">
                <a:solidFill>
                  <a:srgbClr val="00B050"/>
                </a:solidFill>
              </a:rPr>
            </a:br>
            <a:r>
              <a:rPr lang="en-US" sz="3600" dirty="0">
                <a:solidFill>
                  <a:srgbClr val="00B050"/>
                </a:solidFill>
              </a:rPr>
              <a:t>      </a:t>
            </a:r>
            <a:r>
              <a:rPr lang="en-US" sz="3600" dirty="0">
                <a:solidFill>
                  <a:srgbClr val="C00000"/>
                </a:solidFill>
              </a:rPr>
              <a:t>Low income individuals and families are the largest market for the Britannia Tiger while the families are the target audience for the Britannia Marie gold.</a:t>
            </a:r>
            <a:br>
              <a:rPr lang="en-US" sz="3600" dirty="0">
                <a:solidFill>
                  <a:srgbClr val="C00000"/>
                </a:solidFill>
              </a:rPr>
            </a:br>
            <a:r>
              <a:rPr lang="en-US" sz="3600" dirty="0">
                <a:solidFill>
                  <a:srgbClr val="C00000"/>
                </a:solidFill>
              </a:rPr>
              <a:t>      Use a mix of demographic and psychographic segmentation strategy considering the population variables such as age ,social class, education  level , income level, marital status and occupation </a:t>
            </a:r>
            <a:r>
              <a:rPr lang="en-US" sz="3600" dirty="0" err="1">
                <a:solidFill>
                  <a:srgbClr val="C00000"/>
                </a:solidFill>
              </a:rPr>
              <a:t>tO</a:t>
            </a:r>
            <a:r>
              <a:rPr lang="en-US" sz="3600" dirty="0">
                <a:solidFill>
                  <a:srgbClr val="C00000"/>
                </a:solidFill>
              </a:rPr>
              <a:t>  serve different customer groups accordingly. </a:t>
            </a:r>
            <a:endParaRPr lang="en-US" dirty="0">
              <a:solidFill>
                <a:srgbClr val="0070C0"/>
              </a:solidFill>
            </a:endParaRPr>
          </a:p>
        </p:txBody>
      </p:sp>
      <p:sp>
        <p:nvSpPr>
          <p:cNvPr id="3" name="Content Placeholder 2">
            <a:extLst>
              <a:ext uri="{FF2B5EF4-FFF2-40B4-BE49-F238E27FC236}">
                <a16:creationId xmlns:a16="http://schemas.microsoft.com/office/drawing/2014/main" id="{C3F333D8-C3A4-D2AB-8C0E-8FDEDA5B6CCD}"/>
              </a:ext>
            </a:extLst>
          </p:cNvPr>
          <p:cNvSpPr>
            <a:spLocks noGrp="1"/>
          </p:cNvSpPr>
          <p:nvPr>
            <p:ph idx="1"/>
          </p:nvPr>
        </p:nvSpPr>
        <p:spPr/>
        <p:txBody>
          <a:bodyPr/>
          <a:lstStyle/>
          <a:p>
            <a:pPr marL="0" indent="0">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27294831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21B7-D30F-11B1-206C-69019946AA17}"/>
              </a:ext>
            </a:extLst>
          </p:cNvPr>
          <p:cNvSpPr>
            <a:spLocks noGrp="1"/>
          </p:cNvSpPr>
          <p:nvPr>
            <p:ph type="title"/>
          </p:nvPr>
        </p:nvSpPr>
        <p:spPr>
          <a:xfrm>
            <a:off x="1066800" y="642593"/>
            <a:ext cx="9536545" cy="4677551"/>
          </a:xfrm>
        </p:spPr>
        <p:txBody>
          <a:bodyPr>
            <a:normAutofit fontScale="90000"/>
          </a:bodyPr>
          <a:lstStyle/>
          <a:p>
            <a:pPr marL="685800" indent="-685800">
              <a:buFont typeface="Arial" panose="020B0604020202020204" pitchFamily="34" charset="0"/>
              <a:buChar char="•"/>
            </a:pPr>
            <a:r>
              <a:rPr lang="en-US" dirty="0">
                <a:solidFill>
                  <a:schemeClr val="accent5">
                    <a:lumMod val="75000"/>
                  </a:schemeClr>
                </a:solidFill>
              </a:rPr>
              <a:t>COMPETITOR ANALYSIS:</a:t>
            </a:r>
            <a:br>
              <a:rPr lang="en-US" dirty="0">
                <a:solidFill>
                  <a:schemeClr val="accent5">
                    <a:lumMod val="75000"/>
                  </a:schemeClr>
                </a:solidFill>
              </a:rPr>
            </a:br>
            <a:r>
              <a:rPr lang="en-US" dirty="0">
                <a:solidFill>
                  <a:schemeClr val="accent5">
                    <a:lumMod val="75000"/>
                  </a:schemeClr>
                </a:solidFill>
              </a:rPr>
              <a:t>  </a:t>
            </a:r>
            <a:r>
              <a:rPr lang="en-US" sz="3600" u="sng" dirty="0">
                <a:solidFill>
                  <a:schemeClr val="accent2"/>
                </a:solidFill>
              </a:rPr>
              <a:t>Parley:</a:t>
            </a:r>
            <a:br>
              <a:rPr lang="en-US" sz="3600" u="sng" dirty="0">
                <a:solidFill>
                  <a:schemeClr val="accent2"/>
                </a:solidFill>
              </a:rPr>
            </a:br>
            <a:r>
              <a:rPr lang="en-US" sz="3600" u="sng" dirty="0">
                <a:solidFill>
                  <a:srgbClr val="7030A0"/>
                </a:solidFill>
              </a:rPr>
              <a:t>Parley agro is an Indian company that owns </a:t>
            </a:r>
            <a:r>
              <a:rPr lang="en-US" sz="3600" u="sng" dirty="0" err="1">
                <a:solidFill>
                  <a:srgbClr val="7030A0"/>
                </a:solidFill>
              </a:rPr>
              <a:t>frooti,Apple,Parley</a:t>
            </a:r>
            <a:r>
              <a:rPr lang="en-US" sz="3600" u="sng" dirty="0">
                <a:solidFill>
                  <a:srgbClr val="7030A0"/>
                </a:solidFill>
              </a:rPr>
              <a:t> G. Parley being the Britannia’s biggest competitor.</a:t>
            </a:r>
            <a:br>
              <a:rPr lang="en-US" sz="3600" u="sng" dirty="0">
                <a:solidFill>
                  <a:srgbClr val="7030A0"/>
                </a:solidFill>
              </a:rPr>
            </a:br>
            <a:r>
              <a:rPr lang="en-US" sz="3600" u="sng" dirty="0" err="1">
                <a:solidFill>
                  <a:schemeClr val="accent2"/>
                </a:solidFill>
              </a:rPr>
              <a:t>Amul</a:t>
            </a:r>
            <a:r>
              <a:rPr lang="en-US" sz="3600" u="sng" dirty="0">
                <a:solidFill>
                  <a:schemeClr val="accent2"/>
                </a:solidFill>
              </a:rPr>
              <a:t>:</a:t>
            </a:r>
            <a:br>
              <a:rPr lang="en-US" sz="3600" u="sng" dirty="0">
                <a:solidFill>
                  <a:schemeClr val="accent2"/>
                </a:solidFill>
              </a:rPr>
            </a:br>
            <a:r>
              <a:rPr lang="en-US" sz="3600" u="sng" dirty="0">
                <a:solidFill>
                  <a:srgbClr val="7030A0"/>
                </a:solidFill>
              </a:rPr>
              <a:t>It is an Indian dairy cooperative. It sells ice cream ,</a:t>
            </a:r>
            <a:r>
              <a:rPr lang="en-US" sz="3600" u="sng" dirty="0" err="1">
                <a:solidFill>
                  <a:srgbClr val="7030A0"/>
                </a:solidFill>
              </a:rPr>
              <a:t>Lassi</a:t>
            </a:r>
            <a:r>
              <a:rPr lang="en-US" sz="3600" u="sng" dirty="0">
                <a:solidFill>
                  <a:srgbClr val="7030A0"/>
                </a:solidFill>
              </a:rPr>
              <a:t> and dairy products. </a:t>
            </a:r>
            <a:br>
              <a:rPr lang="en-US" sz="3600" u="sng" dirty="0">
                <a:solidFill>
                  <a:srgbClr val="7030A0"/>
                </a:solidFill>
              </a:rPr>
            </a:br>
            <a:r>
              <a:rPr lang="en-US" sz="3600" u="sng" dirty="0">
                <a:solidFill>
                  <a:schemeClr val="accent2"/>
                </a:solidFill>
              </a:rPr>
              <a:t>Nestle:</a:t>
            </a:r>
            <a:br>
              <a:rPr lang="en-US" sz="3600" u="sng" dirty="0">
                <a:solidFill>
                  <a:schemeClr val="accent2"/>
                </a:solidFill>
              </a:rPr>
            </a:br>
            <a:r>
              <a:rPr lang="en-US" sz="3600" u="sng" dirty="0">
                <a:solidFill>
                  <a:srgbClr val="7030A0"/>
                </a:solidFill>
              </a:rPr>
              <a:t>Products include baby food ,medical food.</a:t>
            </a:r>
            <a:endParaRPr lang="en-US" dirty="0">
              <a:solidFill>
                <a:schemeClr val="accent5">
                  <a:lumMod val="75000"/>
                </a:schemeClr>
              </a:solidFill>
            </a:endParaRPr>
          </a:p>
        </p:txBody>
      </p:sp>
      <p:sp>
        <p:nvSpPr>
          <p:cNvPr id="3" name="Content Placeholder 2">
            <a:extLst>
              <a:ext uri="{FF2B5EF4-FFF2-40B4-BE49-F238E27FC236}">
                <a16:creationId xmlns:a16="http://schemas.microsoft.com/office/drawing/2014/main" id="{051F8640-DDC5-6C98-3B82-F859B759F6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33349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E08A0-19D4-5A63-D828-E8B660C2E405}"/>
              </a:ext>
            </a:extLst>
          </p:cNvPr>
          <p:cNvSpPr>
            <a:spLocks noGrp="1"/>
          </p:cNvSpPr>
          <p:nvPr>
            <p:ph type="title"/>
          </p:nvPr>
        </p:nvSpPr>
        <p:spPr>
          <a:xfrm rot="10800000" flipV="1">
            <a:off x="1066800" y="2014194"/>
            <a:ext cx="10058400" cy="1551042"/>
          </a:xfrm>
        </p:spPr>
        <p:txBody>
          <a:bodyPr>
            <a:normAutofit fontScale="90000"/>
          </a:bodyPr>
          <a:lstStyle/>
          <a:p>
            <a:pPr marL="685800" indent="-685800">
              <a:buFont typeface="Arial" panose="020B0604020202020204" pitchFamily="34" charset="0"/>
              <a:buChar char="•"/>
            </a:pPr>
            <a:r>
              <a:rPr lang="en-US" dirty="0">
                <a:solidFill>
                  <a:srgbClr val="00B0F0"/>
                </a:solidFill>
              </a:rPr>
              <a:t>SWOT ANALYSIS:</a:t>
            </a:r>
            <a:br>
              <a:rPr lang="en-US" dirty="0">
                <a:solidFill>
                  <a:srgbClr val="00B0F0"/>
                </a:solidFill>
              </a:rPr>
            </a:br>
            <a:r>
              <a:rPr lang="en-US" dirty="0">
                <a:solidFill>
                  <a:srgbClr val="00B0F0"/>
                </a:solidFill>
              </a:rPr>
              <a:t> </a:t>
            </a:r>
            <a:r>
              <a:rPr lang="en-US" dirty="0">
                <a:solidFill>
                  <a:schemeClr val="accent5">
                    <a:lumMod val="60000"/>
                    <a:lumOff val="40000"/>
                  </a:schemeClr>
                </a:solidFill>
              </a:rPr>
              <a:t>Strengths:</a:t>
            </a:r>
            <a:br>
              <a:rPr lang="en-US" dirty="0">
                <a:solidFill>
                  <a:schemeClr val="accent5">
                    <a:lumMod val="60000"/>
                    <a:lumOff val="40000"/>
                  </a:schemeClr>
                </a:solidFill>
              </a:rPr>
            </a:br>
            <a:r>
              <a:rPr lang="en-US" sz="3600" dirty="0">
                <a:solidFill>
                  <a:schemeClr val="accent5">
                    <a:lumMod val="60000"/>
                    <a:lumOff val="40000"/>
                  </a:schemeClr>
                </a:solidFill>
              </a:rPr>
              <a:t>Around 120  years in the industry. </a:t>
            </a:r>
            <a:br>
              <a:rPr lang="en-US" sz="3600" dirty="0">
                <a:solidFill>
                  <a:schemeClr val="accent5">
                    <a:lumMod val="60000"/>
                    <a:lumOff val="40000"/>
                  </a:schemeClr>
                </a:solidFill>
              </a:rPr>
            </a:br>
            <a:r>
              <a:rPr lang="en-US" sz="3600" dirty="0">
                <a:solidFill>
                  <a:schemeClr val="accent5">
                    <a:lumMod val="60000"/>
                    <a:lumOff val="40000"/>
                  </a:schemeClr>
                </a:solidFill>
              </a:rPr>
              <a:t>Indian’s must trusted brand with strong brand recall.</a:t>
            </a:r>
            <a:br>
              <a:rPr lang="en-US" sz="3600" dirty="0">
                <a:solidFill>
                  <a:schemeClr val="accent5">
                    <a:lumMod val="60000"/>
                    <a:lumOff val="40000"/>
                  </a:schemeClr>
                </a:solidFill>
              </a:rPr>
            </a:br>
            <a:r>
              <a:rPr lang="en-US" sz="3600" dirty="0">
                <a:solidFill>
                  <a:schemeClr val="accent5">
                    <a:lumMod val="60000"/>
                    <a:lumOff val="40000"/>
                  </a:schemeClr>
                </a:solidFill>
              </a:rPr>
              <a:t>Wide range of bakery  products </a:t>
            </a:r>
            <a:br>
              <a:rPr lang="en-US" sz="3600" dirty="0">
                <a:solidFill>
                  <a:schemeClr val="accent5">
                    <a:lumMod val="60000"/>
                    <a:lumOff val="40000"/>
                  </a:schemeClr>
                </a:solidFill>
              </a:rPr>
            </a:br>
            <a:r>
              <a:rPr lang="en-US" sz="3600" dirty="0">
                <a:solidFill>
                  <a:schemeClr val="accent5">
                    <a:lumMod val="60000"/>
                    <a:lumOff val="40000"/>
                  </a:schemeClr>
                </a:solidFill>
              </a:rPr>
              <a:t>Major share in biscuits industry. </a:t>
            </a:r>
            <a:br>
              <a:rPr lang="en-US" sz="3600" dirty="0">
                <a:solidFill>
                  <a:schemeClr val="accent5">
                    <a:lumMod val="60000"/>
                    <a:lumOff val="40000"/>
                  </a:schemeClr>
                </a:solidFill>
              </a:rPr>
            </a:br>
            <a:r>
              <a:rPr lang="en-US" sz="3600" dirty="0">
                <a:solidFill>
                  <a:schemeClr val="accent5">
                    <a:lumMod val="60000"/>
                    <a:lumOff val="40000"/>
                  </a:schemeClr>
                </a:solidFill>
              </a:rPr>
              <a:t>Innovative products for health conscious people like oats and </a:t>
            </a:r>
            <a:r>
              <a:rPr lang="en-US" sz="3600" dirty="0" err="1">
                <a:solidFill>
                  <a:schemeClr val="accent5">
                    <a:lumMod val="60000"/>
                    <a:lumOff val="40000"/>
                  </a:schemeClr>
                </a:solidFill>
              </a:rPr>
              <a:t>parridg</a:t>
            </a:r>
            <a:r>
              <a:rPr lang="en-US" sz="3600" dirty="0">
                <a:solidFill>
                  <a:schemeClr val="accent5">
                    <a:lumMod val="60000"/>
                    <a:lumOff val="40000"/>
                  </a:schemeClr>
                </a:solidFill>
              </a:rPr>
              <a:t> etc.</a:t>
            </a:r>
            <a:endParaRPr lang="en-US" dirty="0">
              <a:solidFill>
                <a:srgbClr val="00B0F0"/>
              </a:solidFill>
            </a:endParaRPr>
          </a:p>
        </p:txBody>
      </p:sp>
      <p:sp>
        <p:nvSpPr>
          <p:cNvPr id="3" name="Content Placeholder 2">
            <a:extLst>
              <a:ext uri="{FF2B5EF4-FFF2-40B4-BE49-F238E27FC236}">
                <a16:creationId xmlns:a16="http://schemas.microsoft.com/office/drawing/2014/main" id="{9C66CADC-5F91-F9C4-9649-170D48071697}"/>
              </a:ext>
            </a:extLst>
          </p:cNvPr>
          <p:cNvSpPr>
            <a:spLocks noGrp="1"/>
          </p:cNvSpPr>
          <p:nvPr>
            <p:ph idx="1"/>
          </p:nvPr>
        </p:nvSpPr>
        <p:spPr>
          <a:xfrm>
            <a:off x="845127" y="-628073"/>
            <a:ext cx="9555018" cy="7689273"/>
          </a:xfrm>
        </p:spPr>
        <p:txBody>
          <a:bodyPr/>
          <a:lstStyle/>
          <a:p>
            <a:endParaRPr lang="en-US"/>
          </a:p>
        </p:txBody>
      </p:sp>
    </p:spTree>
    <p:extLst>
      <p:ext uri="{BB962C8B-B14F-4D97-AF65-F5344CB8AC3E}">
        <p14:creationId xmlns:p14="http://schemas.microsoft.com/office/powerpoint/2010/main" val="13805032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DFEC5-A4C8-DD5C-C830-06C87BB6456C}"/>
              </a:ext>
            </a:extLst>
          </p:cNvPr>
          <p:cNvSpPr>
            <a:spLocks noGrp="1"/>
          </p:cNvSpPr>
          <p:nvPr>
            <p:ph type="title"/>
          </p:nvPr>
        </p:nvSpPr>
        <p:spPr>
          <a:xfrm>
            <a:off x="1066800" y="1636812"/>
            <a:ext cx="9481127" cy="3584376"/>
          </a:xfrm>
        </p:spPr>
        <p:txBody>
          <a:bodyPr>
            <a:normAutofit fontScale="90000"/>
          </a:bodyPr>
          <a:lstStyle/>
          <a:p>
            <a:r>
              <a:rPr lang="en-US" dirty="0">
                <a:solidFill>
                  <a:srgbClr val="FFFF00"/>
                </a:solidFill>
              </a:rPr>
              <a:t>WEAKNESS:</a:t>
            </a:r>
            <a:br>
              <a:rPr lang="en-US" dirty="0">
                <a:solidFill>
                  <a:srgbClr val="FFFF00"/>
                </a:solidFill>
              </a:rPr>
            </a:br>
            <a:r>
              <a:rPr lang="en-US" dirty="0">
                <a:solidFill>
                  <a:srgbClr val="FFFF00"/>
                </a:solidFill>
              </a:rPr>
              <a:t>    </a:t>
            </a:r>
            <a:r>
              <a:rPr lang="en-US" dirty="0">
                <a:solidFill>
                  <a:srgbClr val="C00000"/>
                </a:solidFill>
              </a:rPr>
              <a:t>Lower market share in dairy segments. </a:t>
            </a:r>
            <a:br>
              <a:rPr lang="en-US" dirty="0">
                <a:solidFill>
                  <a:srgbClr val="C00000"/>
                </a:solidFill>
              </a:rPr>
            </a:br>
            <a:r>
              <a:rPr lang="en-US" dirty="0">
                <a:solidFill>
                  <a:srgbClr val="C00000"/>
                </a:solidFill>
              </a:rPr>
              <a:t>     Heavy expenditure on </a:t>
            </a:r>
            <a:r>
              <a:rPr lang="en-US" dirty="0" err="1">
                <a:solidFill>
                  <a:srgbClr val="C00000"/>
                </a:solidFill>
              </a:rPr>
              <a:t>advertisadvertisement</a:t>
            </a:r>
            <a:r>
              <a:rPr lang="en-US" dirty="0">
                <a:solidFill>
                  <a:srgbClr val="C00000"/>
                </a:solidFill>
              </a:rPr>
              <a:t>  and marketing. </a:t>
            </a:r>
            <a:br>
              <a:rPr lang="en-US" dirty="0">
                <a:solidFill>
                  <a:srgbClr val="C00000"/>
                </a:solidFill>
              </a:rPr>
            </a:br>
            <a:r>
              <a:rPr lang="en-US" dirty="0">
                <a:solidFill>
                  <a:srgbClr val="C00000"/>
                </a:solidFill>
              </a:rPr>
              <a:t>      Similar products produced by many companies means high brand switching. </a:t>
            </a:r>
            <a:br>
              <a:rPr lang="en-US" dirty="0">
                <a:solidFill>
                  <a:srgbClr val="C00000"/>
                </a:solidFill>
              </a:rPr>
            </a:br>
            <a:endParaRPr lang="en-US" dirty="0">
              <a:solidFill>
                <a:srgbClr val="FFFF00"/>
              </a:solidFill>
            </a:endParaRPr>
          </a:p>
        </p:txBody>
      </p:sp>
      <p:sp>
        <p:nvSpPr>
          <p:cNvPr id="3" name="Content Placeholder 2">
            <a:extLst>
              <a:ext uri="{FF2B5EF4-FFF2-40B4-BE49-F238E27FC236}">
                <a16:creationId xmlns:a16="http://schemas.microsoft.com/office/drawing/2014/main" id="{34F13304-B96C-0688-39D5-504E789586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262475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B2FF0-7E3B-8CF2-3F54-F021A7A00E72}"/>
              </a:ext>
            </a:extLst>
          </p:cNvPr>
          <p:cNvSpPr>
            <a:spLocks noGrp="1"/>
          </p:cNvSpPr>
          <p:nvPr>
            <p:ph type="title"/>
          </p:nvPr>
        </p:nvSpPr>
        <p:spPr>
          <a:xfrm>
            <a:off x="1066800" y="642593"/>
            <a:ext cx="10058400" cy="4714497"/>
          </a:xfrm>
        </p:spPr>
        <p:txBody>
          <a:bodyPr>
            <a:normAutofit/>
          </a:bodyPr>
          <a:lstStyle/>
          <a:p>
            <a:r>
              <a:rPr lang="en-US" dirty="0">
                <a:solidFill>
                  <a:srgbClr val="C00000"/>
                </a:solidFill>
              </a:rPr>
              <a:t>OPPORTUNITY:</a:t>
            </a:r>
            <a:br>
              <a:rPr lang="en-US" dirty="0">
                <a:solidFill>
                  <a:srgbClr val="C00000"/>
                </a:solidFill>
              </a:rPr>
            </a:br>
            <a:r>
              <a:rPr lang="en-US" dirty="0">
                <a:solidFill>
                  <a:srgbClr val="C00000"/>
                </a:solidFill>
              </a:rPr>
              <a:t>  </a:t>
            </a:r>
            <a:r>
              <a:rPr lang="en-US" sz="3600" dirty="0">
                <a:solidFill>
                  <a:srgbClr val="7030A0"/>
                </a:solidFill>
              </a:rPr>
              <a:t>Increase in purchasing power of people in India. </a:t>
            </a:r>
            <a:br>
              <a:rPr lang="en-US" sz="3600" dirty="0">
                <a:solidFill>
                  <a:srgbClr val="7030A0"/>
                </a:solidFill>
              </a:rPr>
            </a:br>
            <a:r>
              <a:rPr lang="en-US" sz="3600" dirty="0">
                <a:solidFill>
                  <a:srgbClr val="7030A0"/>
                </a:solidFill>
              </a:rPr>
              <a:t>  Product line extension .</a:t>
            </a:r>
            <a:br>
              <a:rPr lang="en-US" sz="3600" dirty="0">
                <a:solidFill>
                  <a:srgbClr val="7030A0"/>
                </a:solidFill>
              </a:rPr>
            </a:br>
            <a:r>
              <a:rPr lang="en-US" sz="3600" dirty="0">
                <a:solidFill>
                  <a:srgbClr val="7030A0"/>
                </a:solidFill>
              </a:rPr>
              <a:t>  Expansion in other countries. </a:t>
            </a:r>
            <a:endParaRPr lang="en-US" dirty="0">
              <a:solidFill>
                <a:srgbClr val="C00000"/>
              </a:solidFill>
            </a:endParaRPr>
          </a:p>
        </p:txBody>
      </p:sp>
      <p:sp>
        <p:nvSpPr>
          <p:cNvPr id="3" name="Content Placeholder 2">
            <a:extLst>
              <a:ext uri="{FF2B5EF4-FFF2-40B4-BE49-F238E27FC236}">
                <a16:creationId xmlns:a16="http://schemas.microsoft.com/office/drawing/2014/main" id="{3F948FF2-1F1A-C090-9B50-242D3DCEC64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385505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C8B6-8FA3-CA69-D157-F09B2EA81243}"/>
              </a:ext>
            </a:extLst>
          </p:cNvPr>
          <p:cNvSpPr>
            <a:spLocks noGrp="1"/>
          </p:cNvSpPr>
          <p:nvPr>
            <p:ph type="title"/>
          </p:nvPr>
        </p:nvSpPr>
        <p:spPr>
          <a:xfrm>
            <a:off x="1066800" y="642593"/>
            <a:ext cx="10058400" cy="5231733"/>
          </a:xfrm>
        </p:spPr>
        <p:txBody>
          <a:bodyPr>
            <a:normAutofit/>
          </a:bodyPr>
          <a:lstStyle/>
          <a:p>
            <a:r>
              <a:rPr lang="en-US" dirty="0">
                <a:solidFill>
                  <a:schemeClr val="accent2"/>
                </a:solidFill>
              </a:rPr>
              <a:t>THREATS:</a:t>
            </a:r>
            <a:br>
              <a:rPr lang="en-US" dirty="0">
                <a:solidFill>
                  <a:schemeClr val="accent2"/>
                </a:solidFill>
              </a:rPr>
            </a:br>
            <a:r>
              <a:rPr lang="en-US" dirty="0">
                <a:solidFill>
                  <a:schemeClr val="accent2"/>
                </a:solidFill>
              </a:rPr>
              <a:t>  </a:t>
            </a:r>
            <a:r>
              <a:rPr lang="en-US" sz="3600" dirty="0">
                <a:solidFill>
                  <a:schemeClr val="accent5"/>
                </a:solidFill>
              </a:rPr>
              <a:t>lower price offering competitors.</a:t>
            </a:r>
            <a:br>
              <a:rPr lang="en-US" sz="3600" dirty="0">
                <a:solidFill>
                  <a:schemeClr val="accent5"/>
                </a:solidFill>
              </a:rPr>
            </a:br>
            <a:r>
              <a:rPr lang="en-US" sz="3600" dirty="0">
                <a:solidFill>
                  <a:schemeClr val="accent5"/>
                </a:solidFill>
              </a:rPr>
              <a:t>   Local fairies and bakeries.</a:t>
            </a:r>
            <a:br>
              <a:rPr lang="en-US" sz="3600" dirty="0">
                <a:solidFill>
                  <a:schemeClr val="accent5"/>
                </a:solidFill>
              </a:rPr>
            </a:br>
            <a:r>
              <a:rPr lang="en-US" sz="3600" dirty="0">
                <a:solidFill>
                  <a:schemeClr val="accent5"/>
                </a:solidFill>
              </a:rPr>
              <a:t>    Inflation can cause fall in sales and revenue. </a:t>
            </a:r>
            <a:br>
              <a:rPr lang="en-US" sz="3600" dirty="0">
                <a:solidFill>
                  <a:schemeClr val="accent5"/>
                </a:solidFill>
              </a:rPr>
            </a:br>
            <a:r>
              <a:rPr lang="en-US" sz="3600" dirty="0">
                <a:solidFill>
                  <a:schemeClr val="accent5"/>
                </a:solidFill>
              </a:rPr>
              <a:t>    Rise </a:t>
            </a:r>
            <a:r>
              <a:rPr lang="en-US" sz="3600" dirty="0" err="1">
                <a:solidFill>
                  <a:schemeClr val="accent5"/>
                </a:solidFill>
              </a:rPr>
              <a:t>in.cost</a:t>
            </a:r>
            <a:r>
              <a:rPr lang="en-US" sz="3600" dirty="0">
                <a:solidFill>
                  <a:schemeClr val="accent5"/>
                </a:solidFill>
              </a:rPr>
              <a:t> of row material. </a:t>
            </a:r>
            <a:endParaRPr lang="en-US" dirty="0">
              <a:solidFill>
                <a:schemeClr val="accent2"/>
              </a:solidFill>
            </a:endParaRPr>
          </a:p>
        </p:txBody>
      </p:sp>
      <p:sp>
        <p:nvSpPr>
          <p:cNvPr id="3" name="Content Placeholder 2">
            <a:extLst>
              <a:ext uri="{FF2B5EF4-FFF2-40B4-BE49-F238E27FC236}">
                <a16:creationId xmlns:a16="http://schemas.microsoft.com/office/drawing/2014/main" id="{7ADEFA3C-8A8A-F9FF-3E9F-F2A385FC3E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434119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9CA84-3A05-A578-40EA-CC5B51662009}"/>
              </a:ext>
            </a:extLst>
          </p:cNvPr>
          <p:cNvSpPr>
            <a:spLocks noGrp="1"/>
          </p:cNvSpPr>
          <p:nvPr>
            <p:ph type="title"/>
          </p:nvPr>
        </p:nvSpPr>
        <p:spPr>
          <a:xfrm>
            <a:off x="1824182" y="2057400"/>
            <a:ext cx="10058400" cy="1371600"/>
          </a:xfrm>
        </p:spPr>
        <p:txBody>
          <a:bodyPr>
            <a:normAutofit fontScale="90000"/>
          </a:bodyPr>
          <a:lstStyle/>
          <a:p>
            <a:r>
              <a:rPr lang="en-US" sz="5400" dirty="0">
                <a:solidFill>
                  <a:schemeClr val="accent5"/>
                </a:solidFill>
              </a:rPr>
              <a:t>SEO  AUDIT  OF</a:t>
            </a:r>
            <a:br>
              <a:rPr lang="en-US" sz="5400" dirty="0">
                <a:solidFill>
                  <a:schemeClr val="accent5"/>
                </a:solidFill>
              </a:rPr>
            </a:br>
            <a:r>
              <a:rPr lang="en-US" sz="5400" dirty="0">
                <a:solidFill>
                  <a:schemeClr val="accent5"/>
                </a:solidFill>
              </a:rPr>
              <a:t>         BRITANNIA </a:t>
            </a:r>
          </a:p>
        </p:txBody>
      </p:sp>
      <p:sp>
        <p:nvSpPr>
          <p:cNvPr id="3" name="Content Placeholder 2">
            <a:extLst>
              <a:ext uri="{FF2B5EF4-FFF2-40B4-BE49-F238E27FC236}">
                <a16:creationId xmlns:a16="http://schemas.microsoft.com/office/drawing/2014/main" id="{26EA7E57-47CB-5B82-01D5-3C1B9AE0925A}"/>
              </a:ext>
            </a:extLst>
          </p:cNvPr>
          <p:cNvSpPr>
            <a:spLocks noGrp="1"/>
          </p:cNvSpPr>
          <p:nvPr>
            <p:ph idx="1"/>
          </p:nvPr>
        </p:nvSpPr>
        <p:spPr>
          <a:xfrm>
            <a:off x="1066800" y="976284"/>
            <a:ext cx="10058400" cy="3931920"/>
          </a:xfrm>
        </p:spPr>
        <p:txBody>
          <a:bodyPr/>
          <a:lstStyle/>
          <a:p>
            <a:endParaRPr lang="en-US"/>
          </a:p>
        </p:txBody>
      </p:sp>
    </p:spTree>
    <p:extLst>
      <p:ext uri="{BB962C8B-B14F-4D97-AF65-F5344CB8AC3E}">
        <p14:creationId xmlns:p14="http://schemas.microsoft.com/office/powerpoint/2010/main" val="3189650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E712-6F1F-1841-6517-31A675554B10}"/>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BD746961-4556-5751-1041-D8A438063ABB}"/>
              </a:ext>
            </a:extLst>
          </p:cNvPr>
          <p:cNvPicPr>
            <a:picLocks noGrp="1" noChangeAspect="1"/>
          </p:cNvPicPr>
          <p:nvPr>
            <p:ph idx="1"/>
          </p:nvPr>
        </p:nvPicPr>
        <p:blipFill>
          <a:blip r:embed="rId2"/>
          <a:stretch>
            <a:fillRect/>
          </a:stretch>
        </p:blipFill>
        <p:spPr>
          <a:xfrm>
            <a:off x="652418" y="831273"/>
            <a:ext cx="10922795" cy="5178560"/>
          </a:xfrm>
        </p:spPr>
      </p:pic>
    </p:spTree>
    <p:extLst>
      <p:ext uri="{BB962C8B-B14F-4D97-AF65-F5344CB8AC3E}">
        <p14:creationId xmlns:p14="http://schemas.microsoft.com/office/powerpoint/2010/main" val="7435960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EE2BA-9E9A-55A3-442E-FF128487D6B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02003D2-AFAB-98CF-ED05-90D87D879463}"/>
              </a:ext>
            </a:extLst>
          </p:cNvPr>
          <p:cNvPicPr>
            <a:picLocks noGrp="1" noChangeAspect="1"/>
          </p:cNvPicPr>
          <p:nvPr>
            <p:ph idx="1"/>
          </p:nvPr>
        </p:nvPicPr>
        <p:blipFill>
          <a:blip r:embed="rId2"/>
          <a:stretch>
            <a:fillRect/>
          </a:stretch>
        </p:blipFill>
        <p:spPr>
          <a:xfrm>
            <a:off x="849745" y="942109"/>
            <a:ext cx="10275455" cy="5478353"/>
          </a:xfrm>
        </p:spPr>
      </p:pic>
    </p:spTree>
    <p:extLst>
      <p:ext uri="{BB962C8B-B14F-4D97-AF65-F5344CB8AC3E}">
        <p14:creationId xmlns:p14="http://schemas.microsoft.com/office/powerpoint/2010/main" val="30764711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1E8A-2144-857A-F7BE-A183523C4A9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4E6E1EB-59B5-B48A-567A-7A2A4E3B9F87}"/>
              </a:ext>
            </a:extLst>
          </p:cNvPr>
          <p:cNvPicPr>
            <a:picLocks noGrp="1" noChangeAspect="1"/>
          </p:cNvPicPr>
          <p:nvPr>
            <p:ph idx="1"/>
          </p:nvPr>
        </p:nvPicPr>
        <p:blipFill>
          <a:blip r:embed="rId2"/>
          <a:stretch>
            <a:fillRect/>
          </a:stretch>
        </p:blipFill>
        <p:spPr>
          <a:xfrm>
            <a:off x="1066799" y="1016000"/>
            <a:ext cx="10238509" cy="5019675"/>
          </a:xfrm>
        </p:spPr>
      </p:pic>
    </p:spTree>
    <p:extLst>
      <p:ext uri="{BB962C8B-B14F-4D97-AF65-F5344CB8AC3E}">
        <p14:creationId xmlns:p14="http://schemas.microsoft.com/office/powerpoint/2010/main" val="16603791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B7BD-FC05-7831-BE71-767EA5DE463C}"/>
              </a:ext>
            </a:extLst>
          </p:cNvPr>
          <p:cNvSpPr>
            <a:spLocks noGrp="1"/>
          </p:cNvSpPr>
          <p:nvPr>
            <p:ph type="title"/>
          </p:nvPr>
        </p:nvSpPr>
        <p:spPr/>
        <p:txBody>
          <a:bodyPr>
            <a:normAutofit/>
          </a:bodyPr>
          <a:lstStyle/>
          <a:p>
            <a:r>
              <a:rPr lang="en-US">
                <a:solidFill>
                  <a:schemeClr val="tx2"/>
                </a:solidFill>
              </a:rPr>
              <a:t>University:</a:t>
            </a:r>
            <a:r>
              <a:rPr lang="en-US">
                <a:solidFill>
                  <a:schemeClr val="accent4">
                    <a:lumMod val="75000"/>
                  </a:schemeClr>
                </a:solidFill>
              </a:rPr>
              <a:t>GC for Women (srikakulam)</a:t>
            </a:r>
            <a:endParaRPr lang="en-US">
              <a:solidFill>
                <a:schemeClr val="tx2"/>
              </a:solidFill>
            </a:endParaRPr>
          </a:p>
        </p:txBody>
      </p:sp>
      <p:sp>
        <p:nvSpPr>
          <p:cNvPr id="3" name="Content Placeholder 2">
            <a:extLst>
              <a:ext uri="{FF2B5EF4-FFF2-40B4-BE49-F238E27FC236}">
                <a16:creationId xmlns:a16="http://schemas.microsoft.com/office/drawing/2014/main" id="{BF896F45-3E07-0C91-8F38-66ECFA2E7709}"/>
              </a:ext>
            </a:extLst>
          </p:cNvPr>
          <p:cNvSpPr>
            <a:spLocks noGrp="1"/>
          </p:cNvSpPr>
          <p:nvPr>
            <p:ph idx="1"/>
          </p:nvPr>
        </p:nvSpPr>
        <p:spPr/>
        <p:txBody>
          <a:bodyPr>
            <a:normAutofit/>
          </a:bodyPr>
          <a:lstStyle/>
          <a:p>
            <a:endParaRPr lang="en-US" sz="2800" dirty="0"/>
          </a:p>
          <a:p>
            <a:pPr marL="0" indent="0">
              <a:buNone/>
            </a:pPr>
            <a:endParaRPr lang="en-US" sz="2800" dirty="0"/>
          </a:p>
          <a:p>
            <a:pPr marL="0" indent="0">
              <a:buNone/>
            </a:pPr>
            <a:r>
              <a:rPr lang="en-US" sz="2800" dirty="0"/>
              <a:t>Team lead :</a:t>
            </a:r>
            <a:r>
              <a:rPr lang="en-US" sz="2800" dirty="0">
                <a:solidFill>
                  <a:schemeClr val="tx2">
                    <a:lumMod val="50000"/>
                  </a:schemeClr>
                </a:solidFill>
              </a:rPr>
              <a:t> </a:t>
            </a:r>
            <a:r>
              <a:rPr lang="en-US" sz="2800" dirty="0" err="1">
                <a:solidFill>
                  <a:schemeClr val="tx2">
                    <a:lumMod val="50000"/>
                  </a:schemeClr>
                </a:solidFill>
              </a:rPr>
              <a:t>velamala</a:t>
            </a:r>
            <a:r>
              <a:rPr lang="en-US" sz="2800" dirty="0">
                <a:solidFill>
                  <a:schemeClr val="tx2">
                    <a:lumMod val="50000"/>
                  </a:schemeClr>
                </a:solidFill>
              </a:rPr>
              <a:t> </a:t>
            </a:r>
            <a:r>
              <a:rPr lang="en-US" sz="2800" dirty="0" err="1">
                <a:solidFill>
                  <a:schemeClr val="tx2">
                    <a:lumMod val="50000"/>
                  </a:schemeClr>
                </a:solidFill>
              </a:rPr>
              <a:t>poojitha</a:t>
            </a:r>
            <a:r>
              <a:rPr lang="en-US" sz="2800" dirty="0">
                <a:solidFill>
                  <a:schemeClr val="tx2">
                    <a:lumMod val="50000"/>
                  </a:schemeClr>
                </a:solidFill>
              </a:rPr>
              <a:t> </a:t>
            </a:r>
          </a:p>
          <a:p>
            <a:r>
              <a:rPr lang="en-US" sz="2800" dirty="0">
                <a:solidFill>
                  <a:schemeClr val="tx2">
                    <a:lumMod val="50000"/>
                  </a:schemeClr>
                </a:solidFill>
              </a:rPr>
              <a:t>1. Team members :</a:t>
            </a:r>
            <a:r>
              <a:rPr lang="en-US" sz="2800" dirty="0" err="1">
                <a:solidFill>
                  <a:schemeClr val="tx2">
                    <a:lumMod val="50000"/>
                  </a:schemeClr>
                </a:solidFill>
              </a:rPr>
              <a:t>Andhavaram</a:t>
            </a:r>
            <a:r>
              <a:rPr lang="en-US" sz="2800" dirty="0">
                <a:solidFill>
                  <a:schemeClr val="tx2">
                    <a:lumMod val="50000"/>
                  </a:schemeClr>
                </a:solidFill>
              </a:rPr>
              <a:t> </a:t>
            </a:r>
            <a:r>
              <a:rPr lang="en-US" sz="2800">
                <a:solidFill>
                  <a:schemeClr val="tx2">
                    <a:lumMod val="50000"/>
                  </a:schemeClr>
                </a:solidFill>
              </a:rPr>
              <a:t>sravanthi</a:t>
            </a:r>
            <a:endParaRPr lang="en-US" sz="2800" dirty="0">
              <a:solidFill>
                <a:schemeClr val="tx2">
                  <a:lumMod val="50000"/>
                </a:schemeClr>
              </a:solidFill>
            </a:endParaRPr>
          </a:p>
          <a:p>
            <a:pPr marL="0" indent="0">
              <a:buNone/>
            </a:pPr>
            <a:r>
              <a:rPr lang="en-US" sz="2800" dirty="0">
                <a:solidFill>
                  <a:schemeClr val="tx2">
                    <a:lumMod val="50000"/>
                  </a:schemeClr>
                </a:solidFill>
              </a:rPr>
              <a:t>2.team member: </a:t>
            </a:r>
            <a:r>
              <a:rPr lang="en-US" sz="2800" dirty="0" err="1">
                <a:solidFill>
                  <a:schemeClr val="tx2">
                    <a:lumMod val="50000"/>
                  </a:schemeClr>
                </a:solidFill>
              </a:rPr>
              <a:t>Balleda</a:t>
            </a:r>
            <a:r>
              <a:rPr lang="en-US" sz="2800" dirty="0">
                <a:solidFill>
                  <a:schemeClr val="tx2">
                    <a:lumMod val="50000"/>
                  </a:schemeClr>
                </a:solidFill>
              </a:rPr>
              <a:t> </a:t>
            </a:r>
            <a:r>
              <a:rPr lang="en-US" sz="2800" dirty="0" err="1">
                <a:solidFill>
                  <a:schemeClr val="tx2">
                    <a:lumMod val="50000"/>
                  </a:schemeClr>
                </a:solidFill>
              </a:rPr>
              <a:t>Jayanti</a:t>
            </a:r>
            <a:r>
              <a:rPr lang="en-US" sz="2800" dirty="0">
                <a:solidFill>
                  <a:schemeClr val="tx2">
                    <a:lumMod val="50000"/>
                  </a:schemeClr>
                </a:solidFill>
              </a:rPr>
              <a:t> </a:t>
            </a:r>
            <a:r>
              <a:rPr lang="en-US" sz="2800" dirty="0" err="1">
                <a:solidFill>
                  <a:schemeClr val="tx2">
                    <a:lumMod val="50000"/>
                  </a:schemeClr>
                </a:solidFill>
              </a:rPr>
              <a:t>sri</a:t>
            </a:r>
            <a:endParaRPr lang="en-US" sz="2800" dirty="0">
              <a:solidFill>
                <a:schemeClr val="tx2">
                  <a:lumMod val="50000"/>
                </a:schemeClr>
              </a:solidFill>
            </a:endParaRPr>
          </a:p>
          <a:p>
            <a:r>
              <a:rPr lang="en-US" sz="2800" dirty="0">
                <a:solidFill>
                  <a:schemeClr val="tx2">
                    <a:lumMod val="50000"/>
                  </a:schemeClr>
                </a:solidFill>
              </a:rPr>
              <a:t>3.Team </a:t>
            </a:r>
            <a:r>
              <a:rPr lang="en-US" sz="2800" dirty="0" err="1">
                <a:solidFill>
                  <a:schemeClr val="tx2">
                    <a:lumMod val="50000"/>
                  </a:schemeClr>
                </a:solidFill>
              </a:rPr>
              <a:t>member:Buddepu</a:t>
            </a:r>
            <a:r>
              <a:rPr lang="en-US" sz="2800" dirty="0">
                <a:solidFill>
                  <a:schemeClr val="tx2">
                    <a:lumMod val="50000"/>
                  </a:schemeClr>
                </a:solidFill>
              </a:rPr>
              <a:t> Priyanka </a:t>
            </a:r>
          </a:p>
          <a:p>
            <a:r>
              <a:rPr lang="en-US" sz="2800" dirty="0">
                <a:solidFill>
                  <a:schemeClr val="tx2">
                    <a:lumMod val="50000"/>
                  </a:schemeClr>
                </a:solidFill>
              </a:rPr>
              <a:t>4.team member: </a:t>
            </a:r>
            <a:r>
              <a:rPr lang="en-US" sz="2800" dirty="0" err="1">
                <a:solidFill>
                  <a:schemeClr val="tx2">
                    <a:lumMod val="50000"/>
                  </a:schemeClr>
                </a:solidFill>
              </a:rPr>
              <a:t>Chintada</a:t>
            </a:r>
            <a:r>
              <a:rPr lang="en-US" sz="2800" dirty="0">
                <a:solidFill>
                  <a:schemeClr val="tx2">
                    <a:lumMod val="50000"/>
                  </a:schemeClr>
                </a:solidFill>
              </a:rPr>
              <a:t> </a:t>
            </a:r>
            <a:r>
              <a:rPr lang="en-US" sz="2800" dirty="0" err="1">
                <a:solidFill>
                  <a:schemeClr val="tx2">
                    <a:lumMod val="50000"/>
                  </a:schemeClr>
                </a:solidFill>
              </a:rPr>
              <a:t>padma</a:t>
            </a:r>
            <a:endParaRPr lang="en-US" sz="2800" dirty="0"/>
          </a:p>
        </p:txBody>
      </p:sp>
    </p:spTree>
    <p:extLst>
      <p:ext uri="{BB962C8B-B14F-4D97-AF65-F5344CB8AC3E}">
        <p14:creationId xmlns:p14="http://schemas.microsoft.com/office/powerpoint/2010/main" val="37522813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78B4-7A45-CB13-0649-51795FA0731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38B7BD3-8B1E-3BF4-399B-81CF99DEEF4A}"/>
              </a:ext>
            </a:extLst>
          </p:cNvPr>
          <p:cNvPicPr>
            <a:picLocks noGrp="1" noChangeAspect="1"/>
          </p:cNvPicPr>
          <p:nvPr>
            <p:ph idx="1"/>
          </p:nvPr>
        </p:nvPicPr>
        <p:blipFill>
          <a:blip r:embed="rId2"/>
          <a:stretch>
            <a:fillRect/>
          </a:stretch>
        </p:blipFill>
        <p:spPr>
          <a:xfrm>
            <a:off x="1274619" y="1126836"/>
            <a:ext cx="9679708" cy="4908839"/>
          </a:xfrm>
        </p:spPr>
      </p:pic>
    </p:spTree>
    <p:extLst>
      <p:ext uri="{BB962C8B-B14F-4D97-AF65-F5344CB8AC3E}">
        <p14:creationId xmlns:p14="http://schemas.microsoft.com/office/powerpoint/2010/main" val="10695053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8980-874C-6F8F-8D17-F38B17D081B6}"/>
              </a:ext>
            </a:extLst>
          </p:cNvPr>
          <p:cNvSpPr>
            <a:spLocks noGrp="1"/>
          </p:cNvSpPr>
          <p:nvPr>
            <p:ph type="title"/>
          </p:nvPr>
        </p:nvSpPr>
        <p:spPr>
          <a:xfrm>
            <a:off x="1066800" y="1385455"/>
            <a:ext cx="9240982" cy="4248727"/>
          </a:xfrm>
        </p:spPr>
        <p:txBody>
          <a:bodyPr>
            <a:normAutofit/>
          </a:bodyPr>
          <a:lstStyle/>
          <a:p>
            <a:r>
              <a:rPr lang="en-US" sz="6000" dirty="0">
                <a:solidFill>
                  <a:schemeClr val="accent5"/>
                </a:solidFill>
              </a:rPr>
              <a:t>     KEYWORD  RESEARCH </a:t>
            </a:r>
            <a:br>
              <a:rPr lang="en-US" sz="6000" dirty="0">
                <a:solidFill>
                  <a:schemeClr val="accent5"/>
                </a:solidFill>
              </a:rPr>
            </a:br>
            <a:r>
              <a:rPr lang="en-US" sz="6000" dirty="0">
                <a:solidFill>
                  <a:schemeClr val="accent5"/>
                </a:solidFill>
              </a:rPr>
              <a:t>               OF</a:t>
            </a:r>
            <a:br>
              <a:rPr lang="en-US" sz="6000" dirty="0">
                <a:solidFill>
                  <a:schemeClr val="accent5"/>
                </a:solidFill>
              </a:rPr>
            </a:br>
            <a:r>
              <a:rPr lang="en-US" sz="6000" dirty="0">
                <a:solidFill>
                  <a:schemeClr val="accent5"/>
                </a:solidFill>
              </a:rPr>
              <a:t>           BRITANNIA </a:t>
            </a:r>
          </a:p>
        </p:txBody>
      </p:sp>
      <p:sp>
        <p:nvSpPr>
          <p:cNvPr id="3" name="Content Placeholder 2">
            <a:extLst>
              <a:ext uri="{FF2B5EF4-FFF2-40B4-BE49-F238E27FC236}">
                <a16:creationId xmlns:a16="http://schemas.microsoft.com/office/drawing/2014/main" id="{C37BFB98-B066-B08C-F004-B9D84CD280C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575525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D0AF0-924E-265C-6AC0-23E3392A944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B3E3D5F-904B-6B1C-638F-4F6948420DB4}"/>
              </a:ext>
            </a:extLst>
          </p:cNvPr>
          <p:cNvPicPr>
            <a:picLocks noGrp="1" noChangeAspect="1"/>
          </p:cNvPicPr>
          <p:nvPr>
            <p:ph idx="1"/>
          </p:nvPr>
        </p:nvPicPr>
        <p:blipFill>
          <a:blip r:embed="rId2"/>
          <a:stretch>
            <a:fillRect/>
          </a:stretch>
        </p:blipFill>
        <p:spPr>
          <a:xfrm>
            <a:off x="1066800" y="905164"/>
            <a:ext cx="10058400" cy="5130511"/>
          </a:xfrm>
        </p:spPr>
      </p:pic>
    </p:spTree>
    <p:extLst>
      <p:ext uri="{BB962C8B-B14F-4D97-AF65-F5344CB8AC3E}">
        <p14:creationId xmlns:p14="http://schemas.microsoft.com/office/powerpoint/2010/main" val="14594918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868C4-C180-C853-0F3D-8DA505B1AE4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64D15D3-65A5-5B23-0420-66853EDBA934}"/>
              </a:ext>
            </a:extLst>
          </p:cNvPr>
          <p:cNvPicPr>
            <a:picLocks noGrp="1" noChangeAspect="1"/>
          </p:cNvPicPr>
          <p:nvPr>
            <p:ph idx="1"/>
          </p:nvPr>
        </p:nvPicPr>
        <p:blipFill>
          <a:blip r:embed="rId2"/>
          <a:stretch>
            <a:fillRect/>
          </a:stretch>
        </p:blipFill>
        <p:spPr>
          <a:xfrm>
            <a:off x="1256144" y="1108364"/>
            <a:ext cx="9869055" cy="4927311"/>
          </a:xfrm>
        </p:spPr>
      </p:pic>
    </p:spTree>
    <p:extLst>
      <p:ext uri="{BB962C8B-B14F-4D97-AF65-F5344CB8AC3E}">
        <p14:creationId xmlns:p14="http://schemas.microsoft.com/office/powerpoint/2010/main" val="32412053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A113F-F703-3B15-81C3-DC3B7FA6D090}"/>
              </a:ext>
            </a:extLst>
          </p:cNvPr>
          <p:cNvSpPr>
            <a:spLocks noGrp="1"/>
          </p:cNvSpPr>
          <p:nvPr>
            <p:ph type="title"/>
          </p:nvPr>
        </p:nvSpPr>
        <p:spPr/>
        <p:txBody>
          <a:bodyPr>
            <a:normAutofit fontScale="90000"/>
          </a:bodyPr>
          <a:lstStyle/>
          <a:p>
            <a:r>
              <a:rPr lang="en-US" sz="6000" dirty="0">
                <a:solidFill>
                  <a:schemeClr val="accent6">
                    <a:lumMod val="50000"/>
                  </a:schemeClr>
                </a:solidFill>
              </a:rPr>
              <a:t>         COMPETITOR ANALYSIS </a:t>
            </a:r>
            <a:br>
              <a:rPr lang="en-US" sz="6000" dirty="0">
                <a:solidFill>
                  <a:schemeClr val="accent6">
                    <a:lumMod val="50000"/>
                  </a:schemeClr>
                </a:solidFill>
              </a:rPr>
            </a:br>
            <a:r>
              <a:rPr lang="en-US" sz="6000" dirty="0">
                <a:solidFill>
                  <a:schemeClr val="accent6">
                    <a:lumMod val="50000"/>
                  </a:schemeClr>
                </a:solidFill>
              </a:rPr>
              <a:t>                        </a:t>
            </a:r>
          </a:p>
        </p:txBody>
      </p:sp>
      <p:sp>
        <p:nvSpPr>
          <p:cNvPr id="3" name="Content Placeholder 2">
            <a:extLst>
              <a:ext uri="{FF2B5EF4-FFF2-40B4-BE49-F238E27FC236}">
                <a16:creationId xmlns:a16="http://schemas.microsoft.com/office/drawing/2014/main" id="{E1A107B1-794F-470A-3470-E8C391D28F84}"/>
              </a:ext>
            </a:extLst>
          </p:cNvPr>
          <p:cNvSpPr>
            <a:spLocks noGrp="1"/>
          </p:cNvSpPr>
          <p:nvPr>
            <p:ph idx="1"/>
          </p:nvPr>
        </p:nvSpPr>
        <p:spPr>
          <a:xfrm>
            <a:off x="1953492" y="387927"/>
            <a:ext cx="8797635" cy="5264266"/>
          </a:xfrm>
        </p:spPr>
        <p:txBody>
          <a:bodyPr/>
          <a:lstStyle/>
          <a:p>
            <a:endParaRPr lang="en-US" dirty="0"/>
          </a:p>
          <a:p>
            <a:endParaRPr lang="en-US" dirty="0"/>
          </a:p>
          <a:p>
            <a:endParaRPr lang="en-US" dirty="0"/>
          </a:p>
          <a:p>
            <a:endParaRPr lang="en-US" dirty="0"/>
          </a:p>
          <a:p>
            <a:r>
              <a:rPr lang="en-US" dirty="0"/>
              <a:t>         ..                                                      </a:t>
            </a:r>
            <a:r>
              <a:rPr lang="en-US" sz="6000" dirty="0"/>
              <a:t>OF</a:t>
            </a:r>
          </a:p>
          <a:p>
            <a:pPr marL="0" indent="0">
              <a:buNone/>
            </a:pPr>
            <a:r>
              <a:rPr lang="en-US" sz="6000" dirty="0"/>
              <a:t>               BRITANNIA </a:t>
            </a:r>
          </a:p>
        </p:txBody>
      </p:sp>
    </p:spTree>
    <p:extLst>
      <p:ext uri="{BB962C8B-B14F-4D97-AF65-F5344CB8AC3E}">
        <p14:creationId xmlns:p14="http://schemas.microsoft.com/office/powerpoint/2010/main" val="1704450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D39CB-4AAA-3E3C-6CB7-3BBB5EB554C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E540B92-60EF-87BB-E800-4C786D87605F}"/>
              </a:ext>
            </a:extLst>
          </p:cNvPr>
          <p:cNvPicPr>
            <a:picLocks noGrp="1" noChangeAspect="1"/>
          </p:cNvPicPr>
          <p:nvPr>
            <p:ph idx="1"/>
          </p:nvPr>
        </p:nvPicPr>
        <p:blipFill>
          <a:blip r:embed="rId2"/>
          <a:stretch>
            <a:fillRect/>
          </a:stretch>
        </p:blipFill>
        <p:spPr>
          <a:xfrm>
            <a:off x="1496290" y="1034474"/>
            <a:ext cx="9628909" cy="5001202"/>
          </a:xfrm>
        </p:spPr>
      </p:pic>
    </p:spTree>
    <p:extLst>
      <p:ext uri="{BB962C8B-B14F-4D97-AF65-F5344CB8AC3E}">
        <p14:creationId xmlns:p14="http://schemas.microsoft.com/office/powerpoint/2010/main" val="795656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E85D1-667C-5164-7401-63E9CA3E449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D208FD7-1620-ABC8-B199-29C98AFBD762}"/>
              </a:ext>
            </a:extLst>
          </p:cNvPr>
          <p:cNvPicPr>
            <a:picLocks noGrp="1" noChangeAspect="1"/>
          </p:cNvPicPr>
          <p:nvPr>
            <p:ph idx="1"/>
          </p:nvPr>
        </p:nvPicPr>
        <p:blipFill>
          <a:blip r:embed="rId2"/>
          <a:stretch>
            <a:fillRect/>
          </a:stretch>
        </p:blipFill>
        <p:spPr>
          <a:xfrm>
            <a:off x="1533237" y="794328"/>
            <a:ext cx="9310254" cy="5241348"/>
          </a:xfrm>
        </p:spPr>
      </p:pic>
    </p:spTree>
    <p:extLst>
      <p:ext uri="{BB962C8B-B14F-4D97-AF65-F5344CB8AC3E}">
        <p14:creationId xmlns:p14="http://schemas.microsoft.com/office/powerpoint/2010/main" val="29358512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0E980-FCF7-2EB7-D485-BCD1E8428845}"/>
              </a:ext>
            </a:extLst>
          </p:cNvPr>
          <p:cNvSpPr>
            <a:spLocks noGrp="1"/>
          </p:cNvSpPr>
          <p:nvPr>
            <p:ph type="title"/>
          </p:nvPr>
        </p:nvSpPr>
        <p:spPr>
          <a:xfrm>
            <a:off x="1066799" y="1625600"/>
            <a:ext cx="9518074" cy="3177309"/>
          </a:xfrm>
        </p:spPr>
        <p:txBody>
          <a:bodyPr>
            <a:normAutofit fontScale="90000"/>
          </a:bodyPr>
          <a:lstStyle/>
          <a:p>
            <a:r>
              <a:rPr lang="en-US" sz="6000" dirty="0">
                <a:solidFill>
                  <a:schemeClr val="accent2"/>
                </a:solidFill>
              </a:rPr>
              <a:t>       ON PAGE OPTIMIZATION </a:t>
            </a:r>
            <a:br>
              <a:rPr lang="en-US" sz="6000" dirty="0">
                <a:solidFill>
                  <a:schemeClr val="accent2"/>
                </a:solidFill>
              </a:rPr>
            </a:br>
            <a:r>
              <a:rPr lang="en-US" sz="6000" dirty="0">
                <a:solidFill>
                  <a:schemeClr val="accent2"/>
                </a:solidFill>
              </a:rPr>
              <a:t>                         </a:t>
            </a:r>
            <a:br>
              <a:rPr lang="en-US" sz="6000" dirty="0">
                <a:solidFill>
                  <a:schemeClr val="accent2"/>
                </a:solidFill>
              </a:rPr>
            </a:br>
            <a:r>
              <a:rPr lang="en-US" sz="6000" dirty="0">
                <a:solidFill>
                  <a:schemeClr val="accent2"/>
                </a:solidFill>
              </a:rPr>
              <a:t>                         OF</a:t>
            </a:r>
            <a:br>
              <a:rPr lang="en-US" sz="6000" dirty="0">
                <a:solidFill>
                  <a:schemeClr val="accent2"/>
                </a:solidFill>
              </a:rPr>
            </a:br>
            <a:r>
              <a:rPr lang="en-US" sz="6000" dirty="0">
                <a:solidFill>
                  <a:schemeClr val="accent2"/>
                </a:solidFill>
              </a:rPr>
              <a:t>                     </a:t>
            </a:r>
            <a:br>
              <a:rPr lang="en-US" sz="6000" dirty="0">
                <a:solidFill>
                  <a:schemeClr val="accent2"/>
                </a:solidFill>
              </a:rPr>
            </a:br>
            <a:r>
              <a:rPr lang="en-US" sz="6000" dirty="0">
                <a:solidFill>
                  <a:schemeClr val="accent2"/>
                </a:solidFill>
              </a:rPr>
              <a:t>                   BRITANNIA </a:t>
            </a:r>
          </a:p>
        </p:txBody>
      </p:sp>
      <p:sp>
        <p:nvSpPr>
          <p:cNvPr id="3" name="Content Placeholder 2">
            <a:extLst>
              <a:ext uri="{FF2B5EF4-FFF2-40B4-BE49-F238E27FC236}">
                <a16:creationId xmlns:a16="http://schemas.microsoft.com/office/drawing/2014/main" id="{0520B8C6-055F-9473-015F-135EA98B484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433001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C541-E6EE-DDCA-2DBC-AFB8B9DB45F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7B404F8-D0FA-B635-2781-471A8B686C67}"/>
              </a:ext>
            </a:extLst>
          </p:cNvPr>
          <p:cNvPicPr>
            <a:picLocks noGrp="1" noChangeAspect="1"/>
          </p:cNvPicPr>
          <p:nvPr>
            <p:ph idx="1"/>
          </p:nvPr>
        </p:nvPicPr>
        <p:blipFill>
          <a:blip r:embed="rId2"/>
          <a:stretch>
            <a:fillRect/>
          </a:stretch>
        </p:blipFill>
        <p:spPr>
          <a:xfrm>
            <a:off x="1066800" y="794328"/>
            <a:ext cx="10058400" cy="5048546"/>
          </a:xfrm>
        </p:spPr>
      </p:pic>
    </p:spTree>
    <p:extLst>
      <p:ext uri="{BB962C8B-B14F-4D97-AF65-F5344CB8AC3E}">
        <p14:creationId xmlns:p14="http://schemas.microsoft.com/office/powerpoint/2010/main" val="11922941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AFB8-38C1-ED50-23E7-D17D3BF50770}"/>
              </a:ext>
            </a:extLst>
          </p:cNvPr>
          <p:cNvSpPr>
            <a:spLocks noGrp="1"/>
          </p:cNvSpPr>
          <p:nvPr>
            <p:ph type="title"/>
          </p:nvPr>
        </p:nvSpPr>
        <p:spPr>
          <a:xfrm>
            <a:off x="1066800" y="642593"/>
            <a:ext cx="9425709" cy="4880751"/>
          </a:xfrm>
        </p:spPr>
        <p:txBody>
          <a:bodyPr>
            <a:normAutofit/>
          </a:bodyPr>
          <a:lstStyle/>
          <a:p>
            <a:r>
              <a:rPr lang="en-US" sz="6000" dirty="0">
                <a:solidFill>
                  <a:srgbClr val="7030A0"/>
                </a:solidFill>
              </a:rPr>
              <a:t>       CONTENT IDEAS</a:t>
            </a:r>
            <a:br>
              <a:rPr lang="en-US" sz="6000" dirty="0">
                <a:solidFill>
                  <a:srgbClr val="7030A0"/>
                </a:solidFill>
              </a:rPr>
            </a:br>
            <a:r>
              <a:rPr lang="en-US" sz="6000" dirty="0">
                <a:solidFill>
                  <a:srgbClr val="7030A0"/>
                </a:solidFill>
              </a:rPr>
              <a:t>                  AND</a:t>
            </a:r>
            <a:br>
              <a:rPr lang="en-US" sz="6000" dirty="0">
                <a:solidFill>
                  <a:srgbClr val="7030A0"/>
                </a:solidFill>
              </a:rPr>
            </a:br>
            <a:r>
              <a:rPr lang="en-US" sz="6000" dirty="0">
                <a:solidFill>
                  <a:srgbClr val="7030A0"/>
                </a:solidFill>
              </a:rPr>
              <a:t>        MARKETING STRATEGY </a:t>
            </a:r>
          </a:p>
        </p:txBody>
      </p:sp>
      <p:sp>
        <p:nvSpPr>
          <p:cNvPr id="3" name="Content Placeholder 2">
            <a:extLst>
              <a:ext uri="{FF2B5EF4-FFF2-40B4-BE49-F238E27FC236}">
                <a16:creationId xmlns:a16="http://schemas.microsoft.com/office/drawing/2014/main" id="{94C4C0C4-EB16-6AFF-84D4-557F68C5847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562508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F693106-BDD9-525B-EAE3-1652E44E9AA9}"/>
              </a:ext>
            </a:extLst>
          </p:cNvPr>
          <p:cNvSpPr>
            <a:spLocks noGrp="1"/>
          </p:cNvSpPr>
          <p:nvPr>
            <p:ph type="title"/>
          </p:nvPr>
        </p:nvSpPr>
        <p:spPr>
          <a:xfrm>
            <a:off x="2253672" y="446809"/>
            <a:ext cx="11448473" cy="5964382"/>
          </a:xfrm>
        </p:spPr>
        <p:txBody>
          <a:bodyPr>
            <a:normAutofit/>
          </a:bodyPr>
          <a:lstStyle/>
          <a:p>
            <a:r>
              <a:rPr lang="en-US" sz="6000" dirty="0">
                <a:solidFill>
                  <a:schemeClr val="accent2"/>
                </a:solidFill>
              </a:rPr>
              <a:t>   BRAND STUDY OF </a:t>
            </a:r>
            <a:br>
              <a:rPr lang="en-US" sz="6000" dirty="0">
                <a:solidFill>
                  <a:schemeClr val="accent2"/>
                </a:solidFill>
              </a:rPr>
            </a:br>
            <a:r>
              <a:rPr lang="en-US" sz="6000" dirty="0">
                <a:solidFill>
                  <a:schemeClr val="accent2"/>
                </a:solidFill>
              </a:rPr>
              <a:t>       </a:t>
            </a:r>
            <a:br>
              <a:rPr lang="en-US" sz="6000" dirty="0">
                <a:solidFill>
                  <a:schemeClr val="accent2"/>
                </a:solidFill>
              </a:rPr>
            </a:br>
            <a:r>
              <a:rPr lang="en-US" sz="6000" dirty="0">
                <a:solidFill>
                  <a:schemeClr val="accent2"/>
                </a:solidFill>
              </a:rPr>
              <a:t>        BRITANNIA </a:t>
            </a:r>
          </a:p>
        </p:txBody>
      </p:sp>
      <p:sp>
        <p:nvSpPr>
          <p:cNvPr id="3" name="Content Placeholder 2">
            <a:extLst>
              <a:ext uri="{FF2B5EF4-FFF2-40B4-BE49-F238E27FC236}">
                <a16:creationId xmlns:a16="http://schemas.microsoft.com/office/drawing/2014/main" id="{8A866FE1-CB7D-2EF1-51C3-49E39CF3A4C8}"/>
              </a:ext>
            </a:extLst>
          </p:cNvPr>
          <p:cNvSpPr>
            <a:spLocks noGrp="1"/>
          </p:cNvSpPr>
          <p:nvPr>
            <p:ph idx="1"/>
          </p:nvPr>
        </p:nvSpPr>
        <p:spPr>
          <a:xfrm>
            <a:off x="628073" y="-5246255"/>
            <a:ext cx="11079017" cy="11281295"/>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                                  </a:t>
            </a:r>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DCDED7C1-EFF4-F903-7E0E-818F42C92147}"/>
              </a:ext>
            </a:extLst>
          </p:cNvPr>
          <p:cNvSpPr txBox="1"/>
          <p:nvPr/>
        </p:nvSpPr>
        <p:spPr>
          <a:xfrm rot="13958525">
            <a:off x="7038299" y="-5149838"/>
            <a:ext cx="683112" cy="7888630"/>
          </a:xfrm>
          <a:prstGeom prst="rect">
            <a:avLst/>
          </a:prstGeom>
          <a:noFill/>
        </p:spPr>
        <p:txBody>
          <a:bodyPr wrap="square" rtlCol="0">
            <a:spAutoFit/>
          </a:bodyPr>
          <a:lstStyle/>
          <a:p>
            <a:pPr algn="l"/>
            <a:endParaRPr lang="en-US" dirty="0"/>
          </a:p>
        </p:txBody>
      </p:sp>
    </p:spTree>
    <p:extLst>
      <p:ext uri="{BB962C8B-B14F-4D97-AF65-F5344CB8AC3E}">
        <p14:creationId xmlns:p14="http://schemas.microsoft.com/office/powerpoint/2010/main" val="18823801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B2E80-2BBF-5AC5-0626-6FB9F6F732F1}"/>
              </a:ext>
            </a:extLst>
          </p:cNvPr>
          <p:cNvSpPr>
            <a:spLocks noGrp="1"/>
          </p:cNvSpPr>
          <p:nvPr>
            <p:ph type="title"/>
          </p:nvPr>
        </p:nvSpPr>
        <p:spPr>
          <a:xfrm>
            <a:off x="2826326" y="642593"/>
            <a:ext cx="8298873" cy="4825334"/>
          </a:xfrm>
        </p:spPr>
        <p:txBody>
          <a:bodyPr>
            <a:normAutofit/>
          </a:bodyPr>
          <a:lstStyle/>
          <a:p>
            <a:r>
              <a:rPr lang="en-US" dirty="0">
                <a:solidFill>
                  <a:schemeClr val="tx2">
                    <a:lumMod val="60000"/>
                    <a:lumOff val="40000"/>
                  </a:schemeClr>
                </a:solidFill>
              </a:rPr>
              <a:t>   CONTENT CALENDAR </a:t>
            </a:r>
            <a:br>
              <a:rPr lang="en-US" dirty="0">
                <a:solidFill>
                  <a:schemeClr val="tx2">
                    <a:lumMod val="60000"/>
                    <a:lumOff val="40000"/>
                  </a:schemeClr>
                </a:solidFill>
              </a:rPr>
            </a:br>
            <a:r>
              <a:rPr lang="en-US" dirty="0">
                <a:solidFill>
                  <a:schemeClr val="tx2">
                    <a:lumMod val="60000"/>
                    <a:lumOff val="40000"/>
                  </a:schemeClr>
                </a:solidFill>
              </a:rPr>
              <a:t>                 FOR</a:t>
            </a:r>
            <a:br>
              <a:rPr lang="en-US" dirty="0">
                <a:solidFill>
                  <a:schemeClr val="tx2">
                    <a:lumMod val="60000"/>
                    <a:lumOff val="40000"/>
                  </a:schemeClr>
                </a:solidFill>
              </a:rPr>
            </a:br>
            <a:r>
              <a:rPr lang="en-US" dirty="0">
                <a:solidFill>
                  <a:schemeClr val="tx2">
                    <a:lumMod val="60000"/>
                    <a:lumOff val="40000"/>
                  </a:schemeClr>
                </a:solidFill>
              </a:rPr>
              <a:t>      BRITANNIA </a:t>
            </a:r>
          </a:p>
        </p:txBody>
      </p:sp>
      <p:sp>
        <p:nvSpPr>
          <p:cNvPr id="3" name="Content Placeholder 2">
            <a:extLst>
              <a:ext uri="{FF2B5EF4-FFF2-40B4-BE49-F238E27FC236}">
                <a16:creationId xmlns:a16="http://schemas.microsoft.com/office/drawing/2014/main" id="{47DC3F53-CC2C-0DB1-C761-A41863FEC08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928559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D7F54-24CE-AB2E-407B-0891A5DCB97F}"/>
              </a:ext>
            </a:extLst>
          </p:cNvPr>
          <p:cNvSpPr>
            <a:spLocks noGrp="1"/>
          </p:cNvSpPr>
          <p:nvPr>
            <p:ph type="title"/>
          </p:nvPr>
        </p:nvSpPr>
        <p:spPr>
          <a:xfrm>
            <a:off x="646545" y="642593"/>
            <a:ext cx="10898910" cy="4696026"/>
          </a:xfrm>
        </p:spPr>
        <p:txBody>
          <a:bodyPr/>
          <a:lstStyle/>
          <a:p>
            <a:endParaRPr lang="en-US" dirty="0"/>
          </a:p>
        </p:txBody>
      </p:sp>
      <p:graphicFrame>
        <p:nvGraphicFramePr>
          <p:cNvPr id="4" name="Content Placeholder 3">
            <a:extLst>
              <a:ext uri="{FF2B5EF4-FFF2-40B4-BE49-F238E27FC236}">
                <a16:creationId xmlns:a16="http://schemas.microsoft.com/office/drawing/2014/main" id="{F36E9E2C-0F2E-335D-28F5-10AD7BB28186}"/>
              </a:ext>
            </a:extLst>
          </p:cNvPr>
          <p:cNvGraphicFramePr>
            <a:graphicFrameLocks noGrp="1"/>
          </p:cNvGraphicFramePr>
          <p:nvPr>
            <p:ph idx="1"/>
            <p:extLst>
              <p:ext uri="{D42A27DB-BD31-4B8C-83A1-F6EECF244321}">
                <p14:modId xmlns:p14="http://schemas.microsoft.com/office/powerpoint/2010/main" val="2448629450"/>
              </p:ext>
            </p:extLst>
          </p:nvPr>
        </p:nvGraphicFramePr>
        <p:xfrm>
          <a:off x="960581" y="775855"/>
          <a:ext cx="10584872" cy="5283199"/>
        </p:xfrm>
        <a:graphic>
          <a:graphicData uri="http://schemas.openxmlformats.org/drawingml/2006/table">
            <a:tbl>
              <a:tblPr firstRow="1" bandRow="1">
                <a:tableStyleId>{5C22544A-7EE6-4342-B048-85BDC9FD1C3A}</a:tableStyleId>
              </a:tblPr>
              <a:tblGrid>
                <a:gridCol w="1323109">
                  <a:extLst>
                    <a:ext uri="{9D8B030D-6E8A-4147-A177-3AD203B41FA5}">
                      <a16:colId xmlns:a16="http://schemas.microsoft.com/office/drawing/2014/main" val="132895716"/>
                    </a:ext>
                  </a:extLst>
                </a:gridCol>
                <a:gridCol w="1323109">
                  <a:extLst>
                    <a:ext uri="{9D8B030D-6E8A-4147-A177-3AD203B41FA5}">
                      <a16:colId xmlns:a16="http://schemas.microsoft.com/office/drawing/2014/main" val="3606983764"/>
                    </a:ext>
                  </a:extLst>
                </a:gridCol>
                <a:gridCol w="1323109">
                  <a:extLst>
                    <a:ext uri="{9D8B030D-6E8A-4147-A177-3AD203B41FA5}">
                      <a16:colId xmlns:a16="http://schemas.microsoft.com/office/drawing/2014/main" val="1249612499"/>
                    </a:ext>
                  </a:extLst>
                </a:gridCol>
                <a:gridCol w="1323109">
                  <a:extLst>
                    <a:ext uri="{9D8B030D-6E8A-4147-A177-3AD203B41FA5}">
                      <a16:colId xmlns:a16="http://schemas.microsoft.com/office/drawing/2014/main" val="2777668622"/>
                    </a:ext>
                  </a:extLst>
                </a:gridCol>
                <a:gridCol w="1323109">
                  <a:extLst>
                    <a:ext uri="{9D8B030D-6E8A-4147-A177-3AD203B41FA5}">
                      <a16:colId xmlns:a16="http://schemas.microsoft.com/office/drawing/2014/main" val="2371470737"/>
                    </a:ext>
                  </a:extLst>
                </a:gridCol>
                <a:gridCol w="1323109">
                  <a:extLst>
                    <a:ext uri="{9D8B030D-6E8A-4147-A177-3AD203B41FA5}">
                      <a16:colId xmlns:a16="http://schemas.microsoft.com/office/drawing/2014/main" val="2187252366"/>
                    </a:ext>
                  </a:extLst>
                </a:gridCol>
                <a:gridCol w="1323109">
                  <a:extLst>
                    <a:ext uri="{9D8B030D-6E8A-4147-A177-3AD203B41FA5}">
                      <a16:colId xmlns:a16="http://schemas.microsoft.com/office/drawing/2014/main" val="1101072191"/>
                    </a:ext>
                  </a:extLst>
                </a:gridCol>
                <a:gridCol w="1323109">
                  <a:extLst>
                    <a:ext uri="{9D8B030D-6E8A-4147-A177-3AD203B41FA5}">
                      <a16:colId xmlns:a16="http://schemas.microsoft.com/office/drawing/2014/main" val="3909509907"/>
                    </a:ext>
                  </a:extLst>
                </a:gridCol>
              </a:tblGrid>
              <a:tr h="800485">
                <a:tc>
                  <a:txBody>
                    <a:bodyPr/>
                    <a:lstStyle/>
                    <a:p>
                      <a:r>
                        <a:rPr lang="en-US" dirty="0"/>
                        <a:t>Date</a:t>
                      </a:r>
                    </a:p>
                  </a:txBody>
                  <a:tcPr/>
                </a:tc>
                <a:tc>
                  <a:txBody>
                    <a:bodyPr/>
                    <a:lstStyle/>
                    <a:p>
                      <a:r>
                        <a:rPr lang="en-US" dirty="0"/>
                        <a:t>Platform</a:t>
                      </a:r>
                    </a:p>
                  </a:txBody>
                  <a:tcPr/>
                </a:tc>
                <a:tc>
                  <a:txBody>
                    <a:bodyPr/>
                    <a:lstStyle/>
                    <a:p>
                      <a:r>
                        <a:rPr lang="en-US" dirty="0"/>
                        <a:t> Content</a:t>
                      </a:r>
                    </a:p>
                    <a:p>
                      <a:r>
                        <a:rPr lang="en-US" dirty="0"/>
                        <a:t> type</a:t>
                      </a:r>
                    </a:p>
                  </a:txBody>
                  <a:tcPr/>
                </a:tc>
                <a:tc>
                  <a:txBody>
                    <a:bodyPr/>
                    <a:lstStyle/>
                    <a:p>
                      <a:r>
                        <a:rPr lang="en-US" dirty="0"/>
                        <a:t>Theme</a:t>
                      </a:r>
                    </a:p>
                  </a:txBody>
                  <a:tcPr/>
                </a:tc>
                <a:tc>
                  <a:txBody>
                    <a:bodyPr/>
                    <a:lstStyle/>
                    <a:p>
                      <a:r>
                        <a:rPr lang="en-US" dirty="0"/>
                        <a:t>Strategy </a:t>
                      </a:r>
                    </a:p>
                  </a:txBody>
                  <a:tcPr/>
                </a:tc>
                <a:tc>
                  <a:txBody>
                    <a:bodyPr/>
                    <a:lstStyle/>
                    <a:p>
                      <a:r>
                        <a:rPr lang="en-US" dirty="0"/>
                        <a:t>Aim</a:t>
                      </a:r>
                    </a:p>
                  </a:txBody>
                  <a:tcPr/>
                </a:tc>
                <a:tc>
                  <a:txBody>
                    <a:bodyPr/>
                    <a:lstStyle/>
                    <a:p>
                      <a:r>
                        <a:rPr lang="en-US" dirty="0"/>
                        <a:t>Idea behind</a:t>
                      </a:r>
                    </a:p>
                  </a:txBody>
                  <a:tcPr/>
                </a:tc>
                <a:tc>
                  <a:txBody>
                    <a:bodyPr/>
                    <a:lstStyle/>
                    <a:p>
                      <a:endParaRPr lang="en-US"/>
                    </a:p>
                  </a:txBody>
                  <a:tcPr/>
                </a:tc>
                <a:extLst>
                  <a:ext uri="{0D108BD9-81ED-4DB2-BD59-A6C34878D82A}">
                    <a16:rowId xmlns:a16="http://schemas.microsoft.com/office/drawing/2014/main" val="3164481893"/>
                  </a:ext>
                </a:extLst>
              </a:tr>
              <a:tr h="1280775">
                <a:tc>
                  <a:txBody>
                    <a:bodyPr/>
                    <a:lstStyle/>
                    <a:p>
                      <a:r>
                        <a:rPr lang="en-US" dirty="0"/>
                        <a:t>April 8</a:t>
                      </a:r>
                    </a:p>
                  </a:txBody>
                  <a:tcPr/>
                </a:tc>
                <a:tc>
                  <a:txBody>
                    <a:bodyPr/>
                    <a:lstStyle/>
                    <a:p>
                      <a:r>
                        <a:rPr lang="en-US" dirty="0"/>
                        <a:t>Instagram</a:t>
                      </a:r>
                    </a:p>
                  </a:txBody>
                  <a:tcPr/>
                </a:tc>
                <a:tc>
                  <a:txBody>
                    <a:bodyPr/>
                    <a:lstStyle/>
                    <a:p>
                      <a:r>
                        <a:rPr lang="en-US" dirty="0"/>
                        <a:t>Image</a:t>
                      </a:r>
                    </a:p>
                  </a:txBody>
                  <a:tcPr/>
                </a:tc>
                <a:tc>
                  <a:txBody>
                    <a:bodyPr/>
                    <a:lstStyle/>
                    <a:p>
                      <a:r>
                        <a:rPr lang="en-US" dirty="0"/>
                        <a:t>Fall</a:t>
                      </a:r>
                    </a:p>
                    <a:p>
                      <a:r>
                        <a:rPr lang="en-US" dirty="0"/>
                        <a:t>delights</a:t>
                      </a:r>
                    </a:p>
                  </a:txBody>
                  <a:tcPr/>
                </a:tc>
                <a:tc>
                  <a:txBody>
                    <a:bodyPr/>
                    <a:lstStyle/>
                    <a:p>
                      <a:r>
                        <a:rPr lang="en-US" dirty="0"/>
                        <a:t>Seasonal </a:t>
                      </a:r>
                    </a:p>
                    <a:p>
                      <a:r>
                        <a:rPr lang="en-US" dirty="0"/>
                        <a:t>Promotion </a:t>
                      </a:r>
                    </a:p>
                  </a:txBody>
                  <a:tcPr/>
                </a:tc>
                <a:tc>
                  <a:txBody>
                    <a:bodyPr/>
                    <a:lstStyle/>
                    <a:p>
                      <a:r>
                        <a:rPr lang="en-US" dirty="0"/>
                        <a:t>Promote</a:t>
                      </a:r>
                    </a:p>
                    <a:p>
                      <a:r>
                        <a:rPr lang="en-US" dirty="0"/>
                        <a:t>Britannia Fall product </a:t>
                      </a:r>
                    </a:p>
                  </a:txBody>
                  <a:tcPr/>
                </a:tc>
                <a:tc>
                  <a:txBody>
                    <a:bodyPr/>
                    <a:lstStyle/>
                    <a:p>
                      <a:r>
                        <a:rPr lang="en-US" dirty="0"/>
                        <a:t>Share a</a:t>
                      </a:r>
                    </a:p>
                    <a:p>
                      <a:r>
                        <a:rPr lang="en-US" dirty="0"/>
                        <a:t>Britannia ‘s Fall products</a:t>
                      </a:r>
                    </a:p>
                  </a:txBody>
                  <a:tcPr/>
                </a:tc>
                <a:tc>
                  <a:txBody>
                    <a:bodyPr/>
                    <a:lstStyle/>
                    <a:p>
                      <a:endParaRPr lang="en-US" dirty="0"/>
                    </a:p>
                  </a:txBody>
                  <a:tcPr/>
                </a:tc>
                <a:extLst>
                  <a:ext uri="{0D108BD9-81ED-4DB2-BD59-A6C34878D82A}">
                    <a16:rowId xmlns:a16="http://schemas.microsoft.com/office/drawing/2014/main" val="827493043"/>
                  </a:ext>
                </a:extLst>
              </a:tr>
              <a:tr h="3201939">
                <a:tc>
                  <a:txBody>
                    <a:bodyPr/>
                    <a:lstStyle/>
                    <a:p>
                      <a:r>
                        <a:rPr lang="en-US" dirty="0"/>
                        <a:t>April 10</a:t>
                      </a:r>
                    </a:p>
                  </a:txBody>
                  <a:tcPr/>
                </a:tc>
                <a:tc>
                  <a:txBody>
                    <a:bodyPr/>
                    <a:lstStyle/>
                    <a:p>
                      <a:r>
                        <a:rPr lang="en-US" dirty="0"/>
                        <a:t>Facebook </a:t>
                      </a:r>
                    </a:p>
                  </a:txBody>
                  <a:tcPr/>
                </a:tc>
                <a:tc>
                  <a:txBody>
                    <a:bodyPr/>
                    <a:lstStyle/>
                    <a:p>
                      <a:r>
                        <a:rPr lang="en-US" dirty="0"/>
                        <a:t>Blog post</a:t>
                      </a:r>
                    </a:p>
                  </a:txBody>
                  <a:tcPr/>
                </a:tc>
                <a:tc>
                  <a:txBody>
                    <a:bodyPr/>
                    <a:lstStyle/>
                    <a:p>
                      <a:r>
                        <a:rPr lang="en-US" dirty="0"/>
                        <a:t>Seasonal </a:t>
                      </a:r>
                    </a:p>
                    <a:p>
                      <a:r>
                        <a:rPr lang="en-US" dirty="0"/>
                        <a:t>Recipes </a:t>
                      </a:r>
                    </a:p>
                  </a:txBody>
                  <a:tcPr/>
                </a:tc>
                <a:tc>
                  <a:txBody>
                    <a:bodyPr/>
                    <a:lstStyle/>
                    <a:p>
                      <a:r>
                        <a:rPr lang="en-US" dirty="0"/>
                        <a:t>Informative</a:t>
                      </a:r>
                    </a:p>
                    <a:p>
                      <a:r>
                        <a:rPr lang="en-US" dirty="0"/>
                        <a:t>content</a:t>
                      </a:r>
                    </a:p>
                  </a:txBody>
                  <a:tcPr/>
                </a:tc>
                <a:tc>
                  <a:txBody>
                    <a:bodyPr/>
                    <a:lstStyle/>
                    <a:p>
                      <a:r>
                        <a:rPr lang="en-US" dirty="0"/>
                        <a:t>Share autumn recipes using Britannia products </a:t>
                      </a:r>
                    </a:p>
                  </a:txBody>
                  <a:tcPr/>
                </a:tc>
                <a:tc>
                  <a:txBody>
                    <a:bodyPr/>
                    <a:lstStyle/>
                    <a:p>
                      <a:r>
                        <a:rPr lang="en-US" dirty="0"/>
                        <a:t>Publish a blog post with delicious Fall recipes  and usage of Britannia biscuits</a:t>
                      </a:r>
                    </a:p>
                  </a:txBody>
                  <a:tcPr/>
                </a:tc>
                <a:tc>
                  <a:txBody>
                    <a:bodyPr/>
                    <a:lstStyle/>
                    <a:p>
                      <a:endParaRPr lang="en-US" dirty="0"/>
                    </a:p>
                  </a:txBody>
                  <a:tcPr/>
                </a:tc>
                <a:extLst>
                  <a:ext uri="{0D108BD9-81ED-4DB2-BD59-A6C34878D82A}">
                    <a16:rowId xmlns:a16="http://schemas.microsoft.com/office/drawing/2014/main" val="2536227419"/>
                  </a:ext>
                </a:extLst>
              </a:tr>
            </a:tbl>
          </a:graphicData>
        </a:graphic>
      </p:graphicFrame>
    </p:spTree>
    <p:extLst>
      <p:ext uri="{BB962C8B-B14F-4D97-AF65-F5344CB8AC3E}">
        <p14:creationId xmlns:p14="http://schemas.microsoft.com/office/powerpoint/2010/main" val="7224319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73AF-62C1-A240-D647-BF336DD9C554}"/>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94602B39-5FD5-EE9B-FDCE-CC626A9974A3}"/>
              </a:ext>
            </a:extLst>
          </p:cNvPr>
          <p:cNvGraphicFramePr>
            <a:graphicFrameLocks noGrp="1"/>
          </p:cNvGraphicFramePr>
          <p:nvPr>
            <p:ph idx="1"/>
            <p:extLst>
              <p:ext uri="{D42A27DB-BD31-4B8C-83A1-F6EECF244321}">
                <p14:modId xmlns:p14="http://schemas.microsoft.com/office/powerpoint/2010/main" val="2952473479"/>
              </p:ext>
            </p:extLst>
          </p:nvPr>
        </p:nvGraphicFramePr>
        <p:xfrm>
          <a:off x="1066800" y="905164"/>
          <a:ext cx="1257300" cy="5251520"/>
        </p:xfrm>
        <a:graphic>
          <a:graphicData uri="http://schemas.openxmlformats.org/drawingml/2006/table">
            <a:tbl>
              <a:tblPr firstRow="1" bandRow="1">
                <a:tableStyleId>{5C22544A-7EE6-4342-B048-85BDC9FD1C3A}</a:tableStyleId>
              </a:tblPr>
              <a:tblGrid>
                <a:gridCol w="628650">
                  <a:extLst>
                    <a:ext uri="{9D8B030D-6E8A-4147-A177-3AD203B41FA5}">
                      <a16:colId xmlns:a16="http://schemas.microsoft.com/office/drawing/2014/main" val="2405711124"/>
                    </a:ext>
                  </a:extLst>
                </a:gridCol>
                <a:gridCol w="628650">
                  <a:extLst>
                    <a:ext uri="{9D8B030D-6E8A-4147-A177-3AD203B41FA5}">
                      <a16:colId xmlns:a16="http://schemas.microsoft.com/office/drawing/2014/main" val="1993199328"/>
                    </a:ext>
                  </a:extLst>
                </a:gridCol>
              </a:tblGrid>
              <a:tr h="1312880">
                <a:tc>
                  <a:txBody>
                    <a:bodyPr/>
                    <a:lstStyle/>
                    <a:p>
                      <a:endParaRPr lang="en-US"/>
                    </a:p>
                  </a:txBody>
                  <a:tcPr/>
                </a:tc>
                <a:tc>
                  <a:txBody>
                    <a:bodyPr/>
                    <a:lstStyle/>
                    <a:p>
                      <a:endParaRPr lang="en-US"/>
                    </a:p>
                  </a:txBody>
                  <a:tcPr/>
                </a:tc>
                <a:extLst>
                  <a:ext uri="{0D108BD9-81ED-4DB2-BD59-A6C34878D82A}">
                    <a16:rowId xmlns:a16="http://schemas.microsoft.com/office/drawing/2014/main" val="4004920924"/>
                  </a:ext>
                </a:extLst>
              </a:tr>
              <a:tr h="1312880">
                <a:tc>
                  <a:txBody>
                    <a:bodyPr/>
                    <a:lstStyle/>
                    <a:p>
                      <a:endParaRPr lang="en-US"/>
                    </a:p>
                  </a:txBody>
                  <a:tcPr/>
                </a:tc>
                <a:tc>
                  <a:txBody>
                    <a:bodyPr/>
                    <a:lstStyle/>
                    <a:p>
                      <a:endParaRPr lang="en-US"/>
                    </a:p>
                  </a:txBody>
                  <a:tcPr/>
                </a:tc>
                <a:extLst>
                  <a:ext uri="{0D108BD9-81ED-4DB2-BD59-A6C34878D82A}">
                    <a16:rowId xmlns:a16="http://schemas.microsoft.com/office/drawing/2014/main" val="3868835961"/>
                  </a:ext>
                </a:extLst>
              </a:tr>
              <a:tr h="131288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3697491"/>
                  </a:ext>
                </a:extLst>
              </a:tr>
              <a:tr h="131288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50400624"/>
                  </a:ext>
                </a:extLst>
              </a:tr>
            </a:tbl>
          </a:graphicData>
        </a:graphic>
      </p:graphicFrame>
      <p:graphicFrame>
        <p:nvGraphicFramePr>
          <p:cNvPr id="5" name="Table 4">
            <a:extLst>
              <a:ext uri="{FF2B5EF4-FFF2-40B4-BE49-F238E27FC236}">
                <a16:creationId xmlns:a16="http://schemas.microsoft.com/office/drawing/2014/main" id="{43B33FC9-636F-B1E0-B511-DE563412E5A6}"/>
              </a:ext>
            </a:extLst>
          </p:cNvPr>
          <p:cNvGraphicFramePr>
            <a:graphicFrameLocks noGrp="1"/>
          </p:cNvGraphicFramePr>
          <p:nvPr>
            <p:extLst>
              <p:ext uri="{D42A27DB-BD31-4B8C-83A1-F6EECF244321}">
                <p14:modId xmlns:p14="http://schemas.microsoft.com/office/powerpoint/2010/main" val="3866646658"/>
              </p:ext>
            </p:extLst>
          </p:nvPr>
        </p:nvGraphicFramePr>
        <p:xfrm>
          <a:off x="868217" y="129309"/>
          <a:ext cx="10256981" cy="6410036"/>
        </p:xfrm>
        <a:graphic>
          <a:graphicData uri="http://schemas.openxmlformats.org/drawingml/2006/table">
            <a:tbl>
              <a:tblPr firstRow="1" bandRow="1">
                <a:tableStyleId>{5C22544A-7EE6-4342-B048-85BDC9FD1C3A}</a:tableStyleId>
              </a:tblPr>
              <a:tblGrid>
                <a:gridCol w="1465283">
                  <a:extLst>
                    <a:ext uri="{9D8B030D-6E8A-4147-A177-3AD203B41FA5}">
                      <a16:colId xmlns:a16="http://schemas.microsoft.com/office/drawing/2014/main" val="1159904393"/>
                    </a:ext>
                  </a:extLst>
                </a:gridCol>
                <a:gridCol w="1465283">
                  <a:extLst>
                    <a:ext uri="{9D8B030D-6E8A-4147-A177-3AD203B41FA5}">
                      <a16:colId xmlns:a16="http://schemas.microsoft.com/office/drawing/2014/main" val="2328915931"/>
                    </a:ext>
                  </a:extLst>
                </a:gridCol>
                <a:gridCol w="1465283">
                  <a:extLst>
                    <a:ext uri="{9D8B030D-6E8A-4147-A177-3AD203B41FA5}">
                      <a16:colId xmlns:a16="http://schemas.microsoft.com/office/drawing/2014/main" val="1103610122"/>
                    </a:ext>
                  </a:extLst>
                </a:gridCol>
                <a:gridCol w="1465283">
                  <a:extLst>
                    <a:ext uri="{9D8B030D-6E8A-4147-A177-3AD203B41FA5}">
                      <a16:colId xmlns:a16="http://schemas.microsoft.com/office/drawing/2014/main" val="1384642454"/>
                    </a:ext>
                  </a:extLst>
                </a:gridCol>
                <a:gridCol w="1465283">
                  <a:extLst>
                    <a:ext uri="{9D8B030D-6E8A-4147-A177-3AD203B41FA5}">
                      <a16:colId xmlns:a16="http://schemas.microsoft.com/office/drawing/2014/main" val="4267477539"/>
                    </a:ext>
                  </a:extLst>
                </a:gridCol>
                <a:gridCol w="1465283">
                  <a:extLst>
                    <a:ext uri="{9D8B030D-6E8A-4147-A177-3AD203B41FA5}">
                      <a16:colId xmlns:a16="http://schemas.microsoft.com/office/drawing/2014/main" val="335030211"/>
                    </a:ext>
                  </a:extLst>
                </a:gridCol>
                <a:gridCol w="1465283">
                  <a:extLst>
                    <a:ext uri="{9D8B030D-6E8A-4147-A177-3AD203B41FA5}">
                      <a16:colId xmlns:a16="http://schemas.microsoft.com/office/drawing/2014/main" val="3705695830"/>
                    </a:ext>
                  </a:extLst>
                </a:gridCol>
              </a:tblGrid>
              <a:tr h="2322477">
                <a:tc>
                  <a:txBody>
                    <a:bodyPr/>
                    <a:lstStyle/>
                    <a:p>
                      <a:r>
                        <a:rPr lang="en-US" dirty="0"/>
                        <a:t>April 15</a:t>
                      </a:r>
                    </a:p>
                  </a:txBody>
                  <a:tcPr/>
                </a:tc>
                <a:tc>
                  <a:txBody>
                    <a:bodyPr/>
                    <a:lstStyle/>
                    <a:p>
                      <a:endParaRPr lang="en-US" dirty="0"/>
                    </a:p>
                    <a:p>
                      <a:r>
                        <a:rPr lang="en-US" dirty="0"/>
                        <a:t>Instagram </a:t>
                      </a:r>
                    </a:p>
                  </a:txBody>
                  <a:tcPr/>
                </a:tc>
                <a:tc>
                  <a:txBody>
                    <a:bodyPr/>
                    <a:lstStyle/>
                    <a:p>
                      <a:endParaRPr lang="en-US" dirty="0"/>
                    </a:p>
                    <a:p>
                      <a:r>
                        <a:rPr lang="en-US" dirty="0" err="1"/>
                        <a:t>Vedio</a:t>
                      </a:r>
                      <a:endParaRPr lang="en-US" dirty="0"/>
                    </a:p>
                  </a:txBody>
                  <a:tcPr/>
                </a:tc>
                <a:tc>
                  <a:txBody>
                    <a:bodyPr/>
                    <a:lstStyle/>
                    <a:p>
                      <a:r>
                        <a:rPr lang="en-US" dirty="0"/>
                        <a:t>Behind the scenes</a:t>
                      </a:r>
                    </a:p>
                  </a:txBody>
                  <a:tcPr/>
                </a:tc>
                <a:tc>
                  <a:txBody>
                    <a:bodyPr/>
                    <a:lstStyle/>
                    <a:p>
                      <a:r>
                        <a:rPr lang="en-US" dirty="0"/>
                        <a:t> Brand </a:t>
                      </a:r>
                      <a:r>
                        <a:rPr lang="en-US" dirty="0" err="1"/>
                        <a:t>transperency</a:t>
                      </a:r>
                      <a:endParaRPr lang="en-US" dirty="0"/>
                    </a:p>
                  </a:txBody>
                  <a:tcPr/>
                </a:tc>
                <a:tc>
                  <a:txBody>
                    <a:bodyPr/>
                    <a:lstStyle/>
                    <a:p>
                      <a:r>
                        <a:rPr lang="en-US" dirty="0"/>
                        <a:t>Showcase the production  process </a:t>
                      </a:r>
                    </a:p>
                  </a:txBody>
                  <a:tcPr/>
                </a:tc>
                <a:tc>
                  <a:txBody>
                    <a:bodyPr/>
                    <a:lstStyle/>
                    <a:p>
                      <a:r>
                        <a:rPr lang="en-US" dirty="0"/>
                        <a:t>Offer a behind the scenes </a:t>
                      </a:r>
                      <a:r>
                        <a:rPr lang="en-US" dirty="0" err="1"/>
                        <a:t>vedio</a:t>
                      </a:r>
                      <a:r>
                        <a:rPr lang="en-US" dirty="0"/>
                        <a:t> tour of a Britannia production facility </a:t>
                      </a:r>
                    </a:p>
                  </a:txBody>
                  <a:tcPr/>
                </a:tc>
                <a:extLst>
                  <a:ext uri="{0D108BD9-81ED-4DB2-BD59-A6C34878D82A}">
                    <a16:rowId xmlns:a16="http://schemas.microsoft.com/office/drawing/2014/main" val="3402778262"/>
                  </a:ext>
                </a:extLst>
              </a:tr>
              <a:tr h="2601174">
                <a:tc>
                  <a:txBody>
                    <a:bodyPr/>
                    <a:lstStyle/>
                    <a:p>
                      <a:endParaRPr lang="en-US" dirty="0"/>
                    </a:p>
                    <a:p>
                      <a:r>
                        <a:rPr lang="en-US" dirty="0"/>
                        <a:t>April 18</a:t>
                      </a:r>
                    </a:p>
                  </a:txBody>
                  <a:tcPr/>
                </a:tc>
                <a:tc>
                  <a:txBody>
                    <a:bodyPr/>
                    <a:lstStyle/>
                    <a:p>
                      <a:endParaRPr lang="en-US" dirty="0"/>
                    </a:p>
                    <a:p>
                      <a:r>
                        <a:rPr lang="en-US" dirty="0"/>
                        <a:t>Facebook </a:t>
                      </a:r>
                    </a:p>
                  </a:txBody>
                  <a:tcPr/>
                </a:tc>
                <a:tc>
                  <a:txBody>
                    <a:bodyPr/>
                    <a:lstStyle/>
                    <a:p>
                      <a:endParaRPr lang="en-US" dirty="0"/>
                    </a:p>
                    <a:p>
                      <a:r>
                        <a:rPr lang="en-US" dirty="0"/>
                        <a:t>Info graphic</a:t>
                      </a:r>
                    </a:p>
                  </a:txBody>
                  <a:tcPr/>
                </a:tc>
                <a:tc>
                  <a:txBody>
                    <a:bodyPr/>
                    <a:lstStyle/>
                    <a:p>
                      <a:endParaRPr lang="en-US" dirty="0"/>
                    </a:p>
                    <a:p>
                      <a:r>
                        <a:rPr lang="en-US" dirty="0"/>
                        <a:t>Nutritional </a:t>
                      </a:r>
                    </a:p>
                    <a:p>
                      <a:r>
                        <a:rPr lang="en-US" dirty="0"/>
                        <a:t>Benefits </a:t>
                      </a:r>
                    </a:p>
                  </a:txBody>
                  <a:tcPr/>
                </a:tc>
                <a:tc>
                  <a:txBody>
                    <a:bodyPr/>
                    <a:lstStyle/>
                    <a:p>
                      <a:endParaRPr lang="en-US" dirty="0"/>
                    </a:p>
                    <a:p>
                      <a:r>
                        <a:rPr lang="en-US" dirty="0"/>
                        <a:t>Educational  content </a:t>
                      </a:r>
                    </a:p>
                  </a:txBody>
                  <a:tcPr/>
                </a:tc>
                <a:tc>
                  <a:txBody>
                    <a:bodyPr/>
                    <a:lstStyle/>
                    <a:p>
                      <a:r>
                        <a:rPr lang="en-US" dirty="0"/>
                        <a:t>Highlight </a:t>
                      </a:r>
                      <a:r>
                        <a:rPr lang="en-US" dirty="0" err="1"/>
                        <a:t>product,Nutrition</a:t>
                      </a:r>
                      <a:r>
                        <a:rPr lang="en-US" dirty="0"/>
                        <a:t> and benefits </a:t>
                      </a:r>
                    </a:p>
                  </a:txBody>
                  <a:tcPr/>
                </a:tc>
                <a:tc>
                  <a:txBody>
                    <a:bodyPr/>
                    <a:lstStyle/>
                    <a:p>
                      <a:r>
                        <a:rPr lang="en-US" dirty="0"/>
                        <a:t>Share an info graphics  showcasing the Nutritional values of Britannia products </a:t>
                      </a:r>
                    </a:p>
                  </a:txBody>
                  <a:tcPr/>
                </a:tc>
                <a:extLst>
                  <a:ext uri="{0D108BD9-81ED-4DB2-BD59-A6C34878D82A}">
                    <a16:rowId xmlns:a16="http://schemas.microsoft.com/office/drawing/2014/main" val="674606275"/>
                  </a:ext>
                </a:extLst>
              </a:tr>
              <a:tr h="1486385">
                <a:tc>
                  <a:txBody>
                    <a:bodyPr/>
                    <a:lstStyle/>
                    <a:p>
                      <a:r>
                        <a:rPr lang="en-US" dirty="0"/>
                        <a:t>April 22</a:t>
                      </a:r>
                    </a:p>
                  </a:txBody>
                  <a:tcPr/>
                </a:tc>
                <a:tc>
                  <a:txBody>
                    <a:bodyPr/>
                    <a:lstStyle/>
                    <a:p>
                      <a:endParaRPr lang="en-US" dirty="0"/>
                    </a:p>
                    <a:p>
                      <a:r>
                        <a:rPr lang="en-US" dirty="0"/>
                        <a:t>Instagram </a:t>
                      </a:r>
                    </a:p>
                  </a:txBody>
                  <a:tcPr/>
                </a:tc>
                <a:tc>
                  <a:txBody>
                    <a:bodyPr/>
                    <a:lstStyle/>
                    <a:p>
                      <a:endParaRPr lang="en-US" dirty="0"/>
                    </a:p>
                    <a:p>
                      <a:r>
                        <a:rPr lang="en-US" dirty="0"/>
                        <a:t>Recipe </a:t>
                      </a:r>
                    </a:p>
                  </a:txBody>
                  <a:tcPr/>
                </a:tc>
                <a:tc>
                  <a:txBody>
                    <a:bodyPr/>
                    <a:lstStyle/>
                    <a:p>
                      <a:endParaRPr lang="en-US" dirty="0"/>
                    </a:p>
                    <a:p>
                      <a:r>
                        <a:rPr lang="en-US" dirty="0"/>
                        <a:t>Recipe of the week</a:t>
                      </a:r>
                    </a:p>
                  </a:txBody>
                  <a:tcPr/>
                </a:tc>
                <a:tc>
                  <a:txBody>
                    <a:bodyPr/>
                    <a:lstStyle/>
                    <a:p>
                      <a:endParaRPr lang="en-US" dirty="0"/>
                    </a:p>
                    <a:p>
                      <a:r>
                        <a:rPr lang="en-US" dirty="0"/>
                        <a:t>User</a:t>
                      </a:r>
                    </a:p>
                    <a:p>
                      <a:r>
                        <a:rPr lang="en-US" dirty="0"/>
                        <a:t>Engagement </a:t>
                      </a:r>
                    </a:p>
                  </a:txBody>
                  <a:tcPr/>
                </a:tc>
                <a:tc>
                  <a:txBody>
                    <a:bodyPr/>
                    <a:lstStyle/>
                    <a:p>
                      <a:endParaRPr lang="en-US" dirty="0"/>
                    </a:p>
                    <a:p>
                      <a:r>
                        <a:rPr lang="en-US" dirty="0"/>
                        <a:t>Encourage users interaction </a:t>
                      </a:r>
                    </a:p>
                  </a:txBody>
                  <a:tcPr/>
                </a:tc>
                <a:tc>
                  <a:txBody>
                    <a:bodyPr/>
                    <a:lstStyle/>
                    <a:p>
                      <a:r>
                        <a:rPr lang="en-US" dirty="0"/>
                        <a:t> Share a recipe using Britannia biscuit </a:t>
                      </a:r>
                    </a:p>
                  </a:txBody>
                  <a:tcPr/>
                </a:tc>
                <a:extLst>
                  <a:ext uri="{0D108BD9-81ED-4DB2-BD59-A6C34878D82A}">
                    <a16:rowId xmlns:a16="http://schemas.microsoft.com/office/drawing/2014/main" val="3192636162"/>
                  </a:ext>
                </a:extLst>
              </a:tr>
            </a:tbl>
          </a:graphicData>
        </a:graphic>
      </p:graphicFrame>
    </p:spTree>
    <p:extLst>
      <p:ext uri="{BB962C8B-B14F-4D97-AF65-F5344CB8AC3E}">
        <p14:creationId xmlns:p14="http://schemas.microsoft.com/office/powerpoint/2010/main" val="6311596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96E7F-54D5-01A9-D44C-640F0A9E737C}"/>
              </a:ext>
            </a:extLst>
          </p:cNvPr>
          <p:cNvSpPr>
            <a:spLocks noGrp="1"/>
          </p:cNvSpPr>
          <p:nvPr>
            <p:ph type="title"/>
          </p:nvPr>
        </p:nvSpPr>
        <p:spPr>
          <a:xfrm rot="10800000" flipV="1">
            <a:off x="2235200" y="2014194"/>
            <a:ext cx="8890000" cy="3931920"/>
          </a:xfrm>
        </p:spPr>
        <p:txBody>
          <a:bodyPr>
            <a:normAutofit/>
          </a:bodyPr>
          <a:lstStyle/>
          <a:p>
            <a:r>
              <a:rPr lang="en-US" sz="6600" dirty="0">
                <a:solidFill>
                  <a:srgbClr val="FF0000"/>
                </a:solidFill>
              </a:rPr>
              <a:t>Content ideas and marketing strategies </a:t>
            </a:r>
            <a:br>
              <a:rPr lang="en-US" sz="6600" dirty="0">
                <a:solidFill>
                  <a:srgbClr val="FF0000"/>
                </a:solidFill>
              </a:rPr>
            </a:br>
            <a:r>
              <a:rPr lang="en-US" sz="6600" dirty="0">
                <a:solidFill>
                  <a:srgbClr val="FF0000"/>
                </a:solidFill>
              </a:rPr>
              <a:t> Challenges faced </a:t>
            </a:r>
          </a:p>
        </p:txBody>
      </p:sp>
      <p:sp>
        <p:nvSpPr>
          <p:cNvPr id="3" name="Content Placeholder 2">
            <a:extLst>
              <a:ext uri="{FF2B5EF4-FFF2-40B4-BE49-F238E27FC236}">
                <a16:creationId xmlns:a16="http://schemas.microsoft.com/office/drawing/2014/main" id="{23A314CA-BCF0-F6A4-4EB2-F2B1D0AFCACA}"/>
              </a:ext>
            </a:extLst>
          </p:cNvPr>
          <p:cNvSpPr>
            <a:spLocks noGrp="1"/>
          </p:cNvSpPr>
          <p:nvPr>
            <p:ph idx="1"/>
          </p:nvPr>
        </p:nvSpPr>
        <p:spPr>
          <a:xfrm>
            <a:off x="660400" y="1844502"/>
            <a:ext cx="10058400" cy="3931920"/>
          </a:xfrm>
        </p:spPr>
        <p:txBody>
          <a:bodyPr/>
          <a:lstStyle/>
          <a:p>
            <a:endParaRPr lang="en-US"/>
          </a:p>
        </p:txBody>
      </p:sp>
    </p:spTree>
    <p:extLst>
      <p:ext uri="{BB962C8B-B14F-4D97-AF65-F5344CB8AC3E}">
        <p14:creationId xmlns:p14="http://schemas.microsoft.com/office/powerpoint/2010/main" val="3930715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125FE-E799-1B83-97B6-0C8803921F6E}"/>
              </a:ext>
            </a:extLst>
          </p:cNvPr>
          <p:cNvSpPr>
            <a:spLocks noGrp="1"/>
          </p:cNvSpPr>
          <p:nvPr>
            <p:ph type="title"/>
          </p:nvPr>
        </p:nvSpPr>
        <p:spPr>
          <a:xfrm>
            <a:off x="1066800" y="642593"/>
            <a:ext cx="10058400" cy="5231733"/>
          </a:xfrm>
        </p:spPr>
        <p:txBody>
          <a:bodyPr>
            <a:normAutofit/>
          </a:bodyPr>
          <a:lstStyle/>
          <a:p>
            <a:r>
              <a:rPr lang="en-US" dirty="0">
                <a:solidFill>
                  <a:schemeClr val="accent4"/>
                </a:solidFill>
              </a:rPr>
              <a:t>Content diversity:</a:t>
            </a:r>
            <a:br>
              <a:rPr lang="en-US" dirty="0">
                <a:solidFill>
                  <a:schemeClr val="accent4"/>
                </a:solidFill>
              </a:rPr>
            </a:br>
            <a:r>
              <a:rPr lang="en-US" sz="2800" dirty="0">
                <a:solidFill>
                  <a:schemeClr val="accent2"/>
                </a:solidFill>
              </a:rPr>
              <a:t>       Britannia offers a wide range of products and creating diverse, engaging content for each products  can be challenging. It’s essential to keep content fresh and relevant. </a:t>
            </a:r>
            <a:br>
              <a:rPr lang="en-US" sz="2800" dirty="0">
                <a:solidFill>
                  <a:schemeClr val="accent2"/>
                </a:solidFill>
              </a:rPr>
            </a:br>
            <a:r>
              <a:rPr lang="en-US" dirty="0">
                <a:solidFill>
                  <a:srgbClr val="C00000"/>
                </a:solidFill>
              </a:rPr>
              <a:t>Competitive  marketing:</a:t>
            </a:r>
            <a:br>
              <a:rPr lang="en-US" dirty="0">
                <a:solidFill>
                  <a:srgbClr val="C00000"/>
                </a:solidFill>
              </a:rPr>
            </a:br>
            <a:r>
              <a:rPr lang="en-US" dirty="0">
                <a:solidFill>
                  <a:srgbClr val="C00000"/>
                </a:solidFill>
              </a:rPr>
              <a:t>      </a:t>
            </a:r>
            <a:r>
              <a:rPr lang="en-US" sz="2800" dirty="0">
                <a:solidFill>
                  <a:srgbClr val="FFC000"/>
                </a:solidFill>
              </a:rPr>
              <a:t>the food industry is highly competitive standing 9ut from competitors and reacts  unique  content can be challenging </a:t>
            </a:r>
            <a:endParaRPr lang="en-US" dirty="0">
              <a:solidFill>
                <a:schemeClr val="accent4"/>
              </a:solidFill>
            </a:endParaRPr>
          </a:p>
        </p:txBody>
      </p:sp>
      <p:sp>
        <p:nvSpPr>
          <p:cNvPr id="3" name="Content Placeholder 2">
            <a:extLst>
              <a:ext uri="{FF2B5EF4-FFF2-40B4-BE49-F238E27FC236}">
                <a16:creationId xmlns:a16="http://schemas.microsoft.com/office/drawing/2014/main" id="{E295FDF4-58B4-38A9-8034-D2D7FE572F92}"/>
              </a:ext>
            </a:extLst>
          </p:cNvPr>
          <p:cNvSpPr>
            <a:spLocks noGrp="1"/>
          </p:cNvSpPr>
          <p:nvPr>
            <p:ph idx="1"/>
          </p:nvPr>
        </p:nvSpPr>
        <p:spPr>
          <a:xfrm>
            <a:off x="1066800" y="498764"/>
            <a:ext cx="10058400" cy="5536276"/>
          </a:xfrm>
        </p:spPr>
        <p:txBody>
          <a:bodyPr/>
          <a:lstStyle/>
          <a:p>
            <a:endParaRPr lang="en-US"/>
          </a:p>
        </p:txBody>
      </p:sp>
    </p:spTree>
    <p:extLst>
      <p:ext uri="{BB962C8B-B14F-4D97-AF65-F5344CB8AC3E}">
        <p14:creationId xmlns:p14="http://schemas.microsoft.com/office/powerpoint/2010/main" val="14794330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F19B9-B369-0EB2-5B38-9BC4003568DF}"/>
              </a:ext>
            </a:extLst>
          </p:cNvPr>
          <p:cNvSpPr>
            <a:spLocks noGrp="1"/>
          </p:cNvSpPr>
          <p:nvPr>
            <p:ph type="title"/>
          </p:nvPr>
        </p:nvSpPr>
        <p:spPr>
          <a:xfrm>
            <a:off x="1066800" y="642593"/>
            <a:ext cx="10058400" cy="5231733"/>
          </a:xfrm>
        </p:spPr>
        <p:txBody>
          <a:bodyPr>
            <a:normAutofit/>
          </a:bodyPr>
          <a:lstStyle/>
          <a:p>
            <a:r>
              <a:rPr lang="en-US" dirty="0">
                <a:solidFill>
                  <a:srgbClr val="FF0000"/>
                </a:solidFill>
              </a:rPr>
              <a:t> Lessons learned:</a:t>
            </a:r>
            <a:br>
              <a:rPr lang="en-US" dirty="0">
                <a:solidFill>
                  <a:srgbClr val="FF0000"/>
                </a:solidFill>
              </a:rPr>
            </a:br>
            <a:r>
              <a:rPr lang="en-US" dirty="0">
                <a:solidFill>
                  <a:srgbClr val="FF0000"/>
                </a:solidFill>
              </a:rPr>
              <a:t>       </a:t>
            </a:r>
            <a:r>
              <a:rPr lang="en-US" dirty="0">
                <a:solidFill>
                  <a:schemeClr val="accent2"/>
                </a:solidFill>
              </a:rPr>
              <a:t>content calendar:</a:t>
            </a:r>
            <a:br>
              <a:rPr lang="en-US" dirty="0">
                <a:solidFill>
                  <a:schemeClr val="accent2"/>
                </a:solidFill>
              </a:rPr>
            </a:br>
            <a:r>
              <a:rPr lang="en-US" dirty="0">
                <a:solidFill>
                  <a:schemeClr val="accent2"/>
                </a:solidFill>
              </a:rPr>
              <a:t>               </a:t>
            </a:r>
            <a:r>
              <a:rPr lang="en-US" sz="2800" dirty="0">
                <a:solidFill>
                  <a:schemeClr val="accent5"/>
                </a:solidFill>
              </a:rPr>
              <a:t>A well structured  Content </a:t>
            </a:r>
            <a:r>
              <a:rPr lang="en-US" sz="2800" dirty="0" err="1">
                <a:solidFill>
                  <a:schemeClr val="accent5"/>
                </a:solidFill>
              </a:rPr>
              <a:t>calender</a:t>
            </a:r>
            <a:r>
              <a:rPr lang="en-US" sz="2800" dirty="0">
                <a:solidFill>
                  <a:schemeClr val="accent5"/>
                </a:solidFill>
              </a:rPr>
              <a:t> is required </a:t>
            </a:r>
            <a:br>
              <a:rPr lang="en-US" sz="2800" dirty="0">
                <a:solidFill>
                  <a:schemeClr val="accent5"/>
                </a:solidFill>
              </a:rPr>
            </a:br>
            <a:r>
              <a:rPr lang="en-US" sz="2800" dirty="0">
                <a:solidFill>
                  <a:schemeClr val="accent5"/>
                </a:solidFill>
              </a:rPr>
              <a:t>              </a:t>
            </a:r>
            <a:r>
              <a:rPr lang="en-US" dirty="0">
                <a:solidFill>
                  <a:schemeClr val="accent5"/>
                </a:solidFill>
              </a:rPr>
              <a:t>Data analysis:</a:t>
            </a:r>
            <a:br>
              <a:rPr lang="en-US" dirty="0">
                <a:solidFill>
                  <a:schemeClr val="accent5"/>
                </a:solidFill>
              </a:rPr>
            </a:br>
            <a:r>
              <a:rPr lang="en-US" dirty="0">
                <a:solidFill>
                  <a:schemeClr val="accent5"/>
                </a:solidFill>
              </a:rPr>
              <a:t>                </a:t>
            </a:r>
            <a:r>
              <a:rPr lang="en-US" sz="2800" dirty="0">
                <a:solidFill>
                  <a:schemeClr val="accent2"/>
                </a:solidFill>
              </a:rPr>
              <a:t>regularly analyze data to understand the performance of different content pieces. Adjust your content strategy based on performance metrics. </a:t>
            </a:r>
            <a:endParaRPr lang="en-US" dirty="0">
              <a:solidFill>
                <a:srgbClr val="FF0000"/>
              </a:solidFill>
            </a:endParaRPr>
          </a:p>
        </p:txBody>
      </p:sp>
    </p:spTree>
    <p:extLst>
      <p:ext uri="{BB962C8B-B14F-4D97-AF65-F5344CB8AC3E}">
        <p14:creationId xmlns:p14="http://schemas.microsoft.com/office/powerpoint/2010/main" val="25886129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FC3F-0215-4D79-4363-B2878F23E806}"/>
              </a:ext>
            </a:extLst>
          </p:cNvPr>
          <p:cNvSpPr>
            <a:spLocks noGrp="1"/>
          </p:cNvSpPr>
          <p:nvPr>
            <p:ph type="title"/>
          </p:nvPr>
        </p:nvSpPr>
        <p:spPr>
          <a:xfrm>
            <a:off x="2346036" y="642593"/>
            <a:ext cx="8779164" cy="4418933"/>
          </a:xfrm>
        </p:spPr>
        <p:txBody>
          <a:bodyPr>
            <a:normAutofit/>
          </a:bodyPr>
          <a:lstStyle/>
          <a:p>
            <a:r>
              <a:rPr lang="en-US" dirty="0">
                <a:solidFill>
                  <a:schemeClr val="accent5"/>
                </a:solidFill>
              </a:rPr>
              <a:t>         CONTENT CREATION </a:t>
            </a:r>
            <a:br>
              <a:rPr lang="en-US" dirty="0">
                <a:solidFill>
                  <a:schemeClr val="accent5"/>
                </a:solidFill>
              </a:rPr>
            </a:br>
            <a:r>
              <a:rPr lang="en-US" dirty="0">
                <a:solidFill>
                  <a:schemeClr val="accent5"/>
                </a:solidFill>
              </a:rPr>
              <a:t>      </a:t>
            </a:r>
            <a:br>
              <a:rPr lang="en-US" dirty="0">
                <a:solidFill>
                  <a:schemeClr val="accent5"/>
                </a:solidFill>
              </a:rPr>
            </a:br>
            <a:r>
              <a:rPr lang="en-US" dirty="0">
                <a:solidFill>
                  <a:schemeClr val="accent5"/>
                </a:solidFill>
              </a:rPr>
              <a:t>                      AND</a:t>
            </a:r>
            <a:br>
              <a:rPr lang="en-US" dirty="0">
                <a:solidFill>
                  <a:schemeClr val="accent5"/>
                </a:solidFill>
              </a:rPr>
            </a:br>
            <a:r>
              <a:rPr lang="en-US" dirty="0">
                <a:solidFill>
                  <a:schemeClr val="accent5"/>
                </a:solidFill>
              </a:rPr>
              <a:t>  </a:t>
            </a:r>
            <a:br>
              <a:rPr lang="en-US" dirty="0">
                <a:solidFill>
                  <a:schemeClr val="accent5"/>
                </a:solidFill>
              </a:rPr>
            </a:br>
            <a:r>
              <a:rPr lang="en-US" dirty="0">
                <a:solidFill>
                  <a:schemeClr val="accent5"/>
                </a:solidFill>
              </a:rPr>
              <a:t>               CURATION</a:t>
            </a:r>
          </a:p>
        </p:txBody>
      </p:sp>
      <p:sp>
        <p:nvSpPr>
          <p:cNvPr id="3" name="Content Placeholder 2">
            <a:extLst>
              <a:ext uri="{FF2B5EF4-FFF2-40B4-BE49-F238E27FC236}">
                <a16:creationId xmlns:a16="http://schemas.microsoft.com/office/drawing/2014/main" id="{785FA0B2-F5C7-DE4E-8AC6-69E1A19BA71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267475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D4467-9982-36A7-00A8-55260083D90F}"/>
              </a:ext>
            </a:extLst>
          </p:cNvPr>
          <p:cNvSpPr>
            <a:spLocks noGrp="1"/>
          </p:cNvSpPr>
          <p:nvPr>
            <p:ph type="title"/>
          </p:nvPr>
        </p:nvSpPr>
        <p:spPr>
          <a:xfrm>
            <a:off x="1066800" y="642593"/>
            <a:ext cx="9555018" cy="4603661"/>
          </a:xfrm>
        </p:spPr>
        <p:txBody>
          <a:bodyPr>
            <a:normAutofit/>
          </a:bodyPr>
          <a:lstStyle/>
          <a:p>
            <a:r>
              <a:rPr lang="en-US" dirty="0">
                <a:solidFill>
                  <a:schemeClr val="accent2"/>
                </a:solidFill>
              </a:rPr>
              <a:t>Content format 1: Recipe </a:t>
            </a:r>
            <a:r>
              <a:rPr lang="en-US" dirty="0" err="1">
                <a:solidFill>
                  <a:schemeClr val="accent2"/>
                </a:solidFill>
              </a:rPr>
              <a:t>vedios</a:t>
            </a:r>
            <a:br>
              <a:rPr lang="en-US" dirty="0">
                <a:solidFill>
                  <a:schemeClr val="accent2"/>
                </a:solidFill>
              </a:rPr>
            </a:br>
            <a:r>
              <a:rPr lang="en-US" dirty="0">
                <a:solidFill>
                  <a:schemeClr val="accent5"/>
                </a:solidFill>
              </a:rPr>
              <a:t>content </a:t>
            </a:r>
            <a:r>
              <a:rPr lang="en-US" dirty="0" err="1">
                <a:solidFill>
                  <a:schemeClr val="accent5"/>
                </a:solidFill>
              </a:rPr>
              <a:t>idea:</a:t>
            </a:r>
            <a:r>
              <a:rPr lang="en-US" sz="3600" dirty="0" err="1">
                <a:solidFill>
                  <a:srgbClr val="7030A0"/>
                </a:solidFill>
              </a:rPr>
              <a:t>create</a:t>
            </a:r>
            <a:r>
              <a:rPr lang="en-US" sz="3600" dirty="0">
                <a:solidFill>
                  <a:srgbClr val="7030A0"/>
                </a:solidFill>
              </a:rPr>
              <a:t>  short recipe videos featuring.  Britannia products to engage audiences interests.</a:t>
            </a:r>
            <a:br>
              <a:rPr lang="en-US" sz="3600" dirty="0">
                <a:solidFill>
                  <a:srgbClr val="7030A0"/>
                </a:solidFill>
              </a:rPr>
            </a:br>
            <a:r>
              <a:rPr lang="en-US" sz="3600" dirty="0">
                <a:solidFill>
                  <a:schemeClr val="accent2"/>
                </a:solidFill>
              </a:rPr>
              <a:t>Social media post: </a:t>
            </a:r>
            <a:r>
              <a:rPr lang="en-US" sz="3600" dirty="0">
                <a:solidFill>
                  <a:srgbClr val="FF0000"/>
                </a:solidFill>
              </a:rPr>
              <a:t> chocolate Marie tiramisu</a:t>
            </a:r>
            <a:br>
              <a:rPr lang="en-US" sz="3600" dirty="0">
                <a:solidFill>
                  <a:srgbClr val="FF0000"/>
                </a:solidFill>
              </a:rPr>
            </a:br>
            <a:r>
              <a:rPr lang="en-US" sz="3600" dirty="0">
                <a:solidFill>
                  <a:schemeClr val="accent6">
                    <a:lumMod val="50000"/>
                  </a:schemeClr>
                </a:solidFill>
              </a:rPr>
              <a:t>caption:</a:t>
            </a:r>
            <a:r>
              <a:rPr lang="en-US" sz="3600" dirty="0">
                <a:solidFill>
                  <a:schemeClr val="bg2">
                    <a:lumMod val="50000"/>
                  </a:schemeClr>
                </a:solidFill>
              </a:rPr>
              <a:t> try our chocolate  Marie tiramisu </a:t>
            </a:r>
            <a:br>
              <a:rPr lang="en-US" sz="3600" dirty="0">
                <a:solidFill>
                  <a:schemeClr val="bg2">
                    <a:lumMod val="50000"/>
                  </a:schemeClr>
                </a:solidFill>
              </a:rPr>
            </a:br>
            <a:r>
              <a:rPr lang="en-US" sz="3600" dirty="0">
                <a:solidFill>
                  <a:schemeClr val="accent5">
                    <a:lumMod val="75000"/>
                  </a:schemeClr>
                </a:solidFill>
              </a:rPr>
              <a:t>CTA :</a:t>
            </a:r>
            <a:r>
              <a:rPr lang="en-US" sz="3600" dirty="0">
                <a:solidFill>
                  <a:srgbClr val="0070C0"/>
                </a:solidFill>
              </a:rPr>
              <a:t> share your  Britannia recipe creation with us.</a:t>
            </a:r>
            <a:endParaRPr lang="en-US" dirty="0">
              <a:solidFill>
                <a:schemeClr val="accent2"/>
              </a:solidFill>
            </a:endParaRPr>
          </a:p>
        </p:txBody>
      </p:sp>
      <p:sp>
        <p:nvSpPr>
          <p:cNvPr id="3" name="Content Placeholder 2">
            <a:extLst>
              <a:ext uri="{FF2B5EF4-FFF2-40B4-BE49-F238E27FC236}">
                <a16:creationId xmlns:a16="http://schemas.microsoft.com/office/drawing/2014/main" id="{90ADAE87-90F5-CE5D-80B6-1F6913D837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86798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810D-11D0-3DEB-ECC9-C58C8A1B80B9}"/>
              </a:ext>
            </a:extLst>
          </p:cNvPr>
          <p:cNvSpPr>
            <a:spLocks noGrp="1"/>
          </p:cNvSpPr>
          <p:nvPr>
            <p:ph type="title"/>
          </p:nvPr>
        </p:nvSpPr>
        <p:spPr>
          <a:xfrm>
            <a:off x="1066800" y="642594"/>
            <a:ext cx="10058400" cy="5392446"/>
          </a:xfrm>
        </p:spPr>
        <p:txBody>
          <a:bodyPr>
            <a:normAutofit fontScale="90000"/>
          </a:bodyPr>
          <a:lstStyle/>
          <a:p>
            <a:r>
              <a:rPr lang="en-US" dirty="0">
                <a:solidFill>
                  <a:schemeClr val="accent2"/>
                </a:solidFill>
              </a:rPr>
              <a:t>Content format 2: </a:t>
            </a:r>
            <a:r>
              <a:rPr lang="en-US" dirty="0">
                <a:solidFill>
                  <a:srgbClr val="C00000"/>
                </a:solidFill>
              </a:rPr>
              <a:t>health  and wellness tips</a:t>
            </a:r>
            <a:br>
              <a:rPr lang="en-US" dirty="0">
                <a:solidFill>
                  <a:srgbClr val="C00000"/>
                </a:solidFill>
              </a:rPr>
            </a:br>
            <a:r>
              <a:rPr lang="en-US" dirty="0">
                <a:solidFill>
                  <a:schemeClr val="accent5"/>
                </a:solidFill>
              </a:rPr>
              <a:t>content idea: </a:t>
            </a:r>
            <a:r>
              <a:rPr lang="en-US" dirty="0">
                <a:solidFill>
                  <a:srgbClr val="7030A0"/>
                </a:solidFill>
              </a:rPr>
              <a:t>share informative and educational content related to health and wellness on the nutritional aspects of Britannia products. </a:t>
            </a:r>
            <a:br>
              <a:rPr lang="en-US" dirty="0">
                <a:solidFill>
                  <a:srgbClr val="7030A0"/>
                </a:solidFill>
              </a:rPr>
            </a:br>
            <a:r>
              <a:rPr lang="en-US" dirty="0">
                <a:solidFill>
                  <a:srgbClr val="FF0000"/>
                </a:solidFill>
              </a:rPr>
              <a:t>Social media post: </a:t>
            </a:r>
            <a:r>
              <a:rPr lang="en-US" dirty="0">
                <a:solidFill>
                  <a:srgbClr val="FFFF00"/>
                </a:solidFill>
              </a:rPr>
              <a:t> </a:t>
            </a:r>
            <a:r>
              <a:rPr lang="en-US" dirty="0" err="1">
                <a:solidFill>
                  <a:srgbClr val="FFFF00"/>
                </a:solidFill>
              </a:rPr>
              <a:t>nutri</a:t>
            </a:r>
            <a:r>
              <a:rPr lang="en-US" dirty="0">
                <a:solidFill>
                  <a:srgbClr val="FFFF00"/>
                </a:solidFill>
              </a:rPr>
              <a:t> </a:t>
            </a:r>
            <a:r>
              <a:rPr lang="en-US" dirty="0" err="1">
                <a:solidFill>
                  <a:srgbClr val="FFFF00"/>
                </a:solidFill>
              </a:rPr>
              <a:t>choce</a:t>
            </a:r>
            <a:r>
              <a:rPr lang="en-US" dirty="0">
                <a:solidFill>
                  <a:srgbClr val="FFFF00"/>
                </a:solidFill>
              </a:rPr>
              <a:t> digestive </a:t>
            </a:r>
            <a:r>
              <a:rPr lang="en-US" dirty="0" err="1">
                <a:solidFill>
                  <a:srgbClr val="FFFF00"/>
                </a:solidFill>
              </a:rPr>
              <a:t>bbiscuit</a:t>
            </a:r>
            <a:r>
              <a:rPr lang="en-US" dirty="0">
                <a:solidFill>
                  <a:srgbClr val="FFFF00"/>
                </a:solidFill>
              </a:rPr>
              <a:t>. </a:t>
            </a:r>
            <a:br>
              <a:rPr lang="en-US" dirty="0">
                <a:solidFill>
                  <a:srgbClr val="FFFF00"/>
                </a:solidFill>
              </a:rPr>
            </a:br>
            <a:r>
              <a:rPr lang="en-US" dirty="0">
                <a:solidFill>
                  <a:srgbClr val="7030A0"/>
                </a:solidFill>
              </a:rPr>
              <a:t>Caption : </a:t>
            </a:r>
            <a:r>
              <a:rPr lang="en-US" dirty="0">
                <a:solidFill>
                  <a:schemeClr val="accent5"/>
                </a:solidFill>
              </a:rPr>
              <a:t>taking care of your digestive health is essential. </a:t>
            </a:r>
            <a:br>
              <a:rPr lang="en-US" dirty="0">
                <a:solidFill>
                  <a:schemeClr val="accent5"/>
                </a:solidFill>
              </a:rPr>
            </a:br>
            <a:r>
              <a:rPr lang="en-US" dirty="0">
                <a:solidFill>
                  <a:schemeClr val="accent2"/>
                </a:solidFill>
              </a:rPr>
              <a:t>CTA: </a:t>
            </a:r>
            <a:r>
              <a:rPr lang="en-US" dirty="0">
                <a:solidFill>
                  <a:srgbClr val="7030A0"/>
                </a:solidFill>
              </a:rPr>
              <a:t>swipe to see our tips.</a:t>
            </a:r>
            <a:endParaRPr lang="en-US" dirty="0">
              <a:solidFill>
                <a:schemeClr val="accent2"/>
              </a:solidFill>
            </a:endParaRPr>
          </a:p>
        </p:txBody>
      </p:sp>
      <p:sp>
        <p:nvSpPr>
          <p:cNvPr id="3" name="Content Placeholder 2">
            <a:extLst>
              <a:ext uri="{FF2B5EF4-FFF2-40B4-BE49-F238E27FC236}">
                <a16:creationId xmlns:a16="http://schemas.microsoft.com/office/drawing/2014/main" id="{55CF71AA-39B3-3388-A7DD-5F033B7524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551531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F436-FFAA-8C0C-D750-438B6253EF6E}"/>
              </a:ext>
            </a:extLst>
          </p:cNvPr>
          <p:cNvSpPr>
            <a:spLocks noGrp="1"/>
          </p:cNvSpPr>
          <p:nvPr>
            <p:ph type="title"/>
          </p:nvPr>
        </p:nvSpPr>
        <p:spPr>
          <a:xfrm>
            <a:off x="1066800" y="642594"/>
            <a:ext cx="10058400" cy="5545770"/>
          </a:xfrm>
        </p:spPr>
        <p:txBody>
          <a:bodyPr>
            <a:normAutofit fontScale="90000"/>
          </a:bodyPr>
          <a:lstStyle/>
          <a:p>
            <a:r>
              <a:rPr lang="en-US" sz="3600" dirty="0"/>
              <a:t>Contest format 3: user generated content </a:t>
            </a:r>
            <a:br>
              <a:rPr lang="en-US" sz="3600" dirty="0"/>
            </a:br>
            <a:r>
              <a:rPr lang="en-US" sz="3600" dirty="0" err="1">
                <a:solidFill>
                  <a:schemeClr val="accent5"/>
                </a:solidFill>
              </a:rPr>
              <a:t>Content</a:t>
            </a:r>
            <a:r>
              <a:rPr lang="en-US" sz="3600" dirty="0">
                <a:solidFill>
                  <a:schemeClr val="accent5"/>
                </a:solidFill>
              </a:rPr>
              <a:t> idea: </a:t>
            </a:r>
            <a:r>
              <a:rPr lang="en-US" sz="3600" dirty="0">
                <a:solidFill>
                  <a:schemeClr val="accent2"/>
                </a:solidFill>
              </a:rPr>
              <a:t>encourage customers to share their experience and creative  ideas using Britannia products. </a:t>
            </a:r>
            <a:br>
              <a:rPr lang="en-US" sz="3600" dirty="0">
                <a:solidFill>
                  <a:schemeClr val="accent2"/>
                </a:solidFill>
              </a:rPr>
            </a:br>
            <a:r>
              <a:rPr lang="en-US" sz="3600" dirty="0">
                <a:solidFill>
                  <a:srgbClr val="7030A0"/>
                </a:solidFill>
              </a:rPr>
              <a:t>Social media post: </a:t>
            </a:r>
            <a:r>
              <a:rPr lang="en-US" sz="3600" dirty="0">
                <a:solidFill>
                  <a:srgbClr val="FF0000"/>
                </a:solidFill>
              </a:rPr>
              <a:t>#Britannia  delights challenge </a:t>
            </a:r>
            <a:br>
              <a:rPr lang="en-US" sz="3600" dirty="0">
                <a:solidFill>
                  <a:srgbClr val="FF0000"/>
                </a:solidFill>
              </a:rPr>
            </a:br>
            <a:r>
              <a:rPr lang="en-US" sz="3600" dirty="0" err="1">
                <a:solidFill>
                  <a:schemeClr val="accent5">
                    <a:lumMod val="50000"/>
                  </a:schemeClr>
                </a:solidFill>
              </a:rPr>
              <a:t>Capiton</a:t>
            </a:r>
            <a:r>
              <a:rPr lang="en-US" sz="3600" dirty="0">
                <a:solidFill>
                  <a:schemeClr val="accent5">
                    <a:lumMod val="50000"/>
                  </a:schemeClr>
                </a:solidFill>
              </a:rPr>
              <a:t>: </a:t>
            </a:r>
            <a:r>
              <a:rPr lang="en-US" sz="3600" dirty="0">
                <a:solidFill>
                  <a:srgbClr val="FFFF00"/>
                </a:solidFill>
              </a:rPr>
              <a:t> join the # Britannia  delights challenge </a:t>
            </a:r>
            <a:br>
              <a:rPr lang="en-US" sz="3600" dirty="0">
                <a:solidFill>
                  <a:srgbClr val="FFFF00"/>
                </a:solidFill>
              </a:rPr>
            </a:br>
            <a:r>
              <a:rPr lang="en-US" sz="3600" dirty="0">
                <a:solidFill>
                  <a:srgbClr val="FFFF00"/>
                </a:solidFill>
              </a:rPr>
              <a:t>CTA: </a:t>
            </a:r>
            <a:r>
              <a:rPr lang="en-US" sz="3600" dirty="0">
                <a:solidFill>
                  <a:schemeClr val="tx2"/>
                </a:solidFill>
              </a:rPr>
              <a:t> use #Britannia delights for a chance to be featured. </a:t>
            </a:r>
            <a:endParaRPr lang="en-US" sz="3600" dirty="0"/>
          </a:p>
        </p:txBody>
      </p:sp>
      <p:sp>
        <p:nvSpPr>
          <p:cNvPr id="3" name="Content Placeholder 2">
            <a:extLst>
              <a:ext uri="{FF2B5EF4-FFF2-40B4-BE49-F238E27FC236}">
                <a16:creationId xmlns:a16="http://schemas.microsoft.com/office/drawing/2014/main" id="{5CB68462-13A8-66EB-51AF-322E40619F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672155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694A-47D6-42EB-72FF-6779D818B5DC}"/>
              </a:ext>
            </a:extLst>
          </p:cNvPr>
          <p:cNvSpPr>
            <a:spLocks noGrp="1"/>
          </p:cNvSpPr>
          <p:nvPr>
            <p:ph type="title"/>
          </p:nvPr>
        </p:nvSpPr>
        <p:spPr/>
        <p:txBody>
          <a:bodyPr>
            <a:normAutofit fontScale="90000"/>
          </a:bodyPr>
          <a:lstStyle/>
          <a:p>
            <a:r>
              <a:rPr lang="en-US" dirty="0"/>
              <a:t>   LOGO OF BRITANNIA </a:t>
            </a:r>
            <a:br>
              <a:rPr lang="en-US" dirty="0"/>
            </a:br>
            <a:r>
              <a:rPr lang="en-US" dirty="0"/>
              <a:t>         </a:t>
            </a:r>
            <a:br>
              <a:rPr lang="en-US" dirty="0"/>
            </a:br>
            <a:r>
              <a:rPr lang="en-US" dirty="0"/>
              <a:t>      </a:t>
            </a:r>
          </a:p>
        </p:txBody>
      </p:sp>
      <p:pic>
        <p:nvPicPr>
          <p:cNvPr id="8" name="Content Placeholder 7">
            <a:extLst>
              <a:ext uri="{FF2B5EF4-FFF2-40B4-BE49-F238E27FC236}">
                <a16:creationId xmlns:a16="http://schemas.microsoft.com/office/drawing/2014/main" id="{0F549221-E746-466D-B62E-044734B67184}"/>
              </a:ext>
            </a:extLst>
          </p:cNvPr>
          <p:cNvPicPr>
            <a:picLocks noGrp="1" noChangeAspect="1"/>
          </p:cNvPicPr>
          <p:nvPr>
            <p:ph idx="1"/>
          </p:nvPr>
        </p:nvPicPr>
        <p:blipFill>
          <a:blip r:embed="rId2"/>
          <a:stretch>
            <a:fillRect/>
          </a:stretch>
        </p:blipFill>
        <p:spPr>
          <a:xfrm>
            <a:off x="1683630" y="2160588"/>
            <a:ext cx="6584778" cy="3881437"/>
          </a:xfrm>
        </p:spPr>
      </p:pic>
    </p:spTree>
    <p:extLst>
      <p:ext uri="{BB962C8B-B14F-4D97-AF65-F5344CB8AC3E}">
        <p14:creationId xmlns:p14="http://schemas.microsoft.com/office/powerpoint/2010/main" val="31088411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70A40-C25A-1F60-11EB-5D168AFBB4BC}"/>
              </a:ext>
            </a:extLst>
          </p:cNvPr>
          <p:cNvSpPr>
            <a:spLocks noGrp="1"/>
          </p:cNvSpPr>
          <p:nvPr>
            <p:ph type="title"/>
          </p:nvPr>
        </p:nvSpPr>
        <p:spPr/>
        <p:txBody>
          <a:bodyPr/>
          <a:lstStyle/>
          <a:p>
            <a:r>
              <a:rPr lang="en-US" dirty="0"/>
              <a:t>Instagram post</a:t>
            </a:r>
          </a:p>
        </p:txBody>
      </p:sp>
      <p:pic>
        <p:nvPicPr>
          <p:cNvPr id="4" name="Content Placeholder 3">
            <a:extLst>
              <a:ext uri="{FF2B5EF4-FFF2-40B4-BE49-F238E27FC236}">
                <a16:creationId xmlns:a16="http://schemas.microsoft.com/office/drawing/2014/main" id="{DC3182FB-168E-6993-7E39-9DDD177A1620}"/>
              </a:ext>
            </a:extLst>
          </p:cNvPr>
          <p:cNvPicPr>
            <a:picLocks noGrp="1" noChangeAspect="1"/>
          </p:cNvPicPr>
          <p:nvPr>
            <p:ph idx="1"/>
          </p:nvPr>
        </p:nvPicPr>
        <p:blipFill>
          <a:blip r:embed="rId2"/>
          <a:stretch>
            <a:fillRect/>
          </a:stretch>
        </p:blipFill>
        <p:spPr>
          <a:xfrm>
            <a:off x="4895273" y="886691"/>
            <a:ext cx="3177309" cy="5155334"/>
          </a:xfrm>
        </p:spPr>
      </p:pic>
    </p:spTree>
    <p:extLst>
      <p:ext uri="{BB962C8B-B14F-4D97-AF65-F5344CB8AC3E}">
        <p14:creationId xmlns:p14="http://schemas.microsoft.com/office/powerpoint/2010/main" val="39226508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3FD8E-D3F9-D88C-6EEA-6310B22E3681}"/>
              </a:ext>
            </a:extLst>
          </p:cNvPr>
          <p:cNvSpPr>
            <a:spLocks noGrp="1"/>
          </p:cNvSpPr>
          <p:nvPr>
            <p:ph type="title"/>
          </p:nvPr>
        </p:nvSpPr>
        <p:spPr/>
        <p:txBody>
          <a:bodyPr/>
          <a:lstStyle/>
          <a:p>
            <a:r>
              <a:rPr lang="en-US" dirty="0"/>
              <a:t>Instagram reel </a:t>
            </a:r>
          </a:p>
        </p:txBody>
      </p:sp>
      <p:pic>
        <p:nvPicPr>
          <p:cNvPr id="4" name="VID-20240417-WA0005.mp4">
            <a:hlinkClick r:id="" action="ppaction://media"/>
            <a:extLst>
              <a:ext uri="{FF2B5EF4-FFF2-40B4-BE49-F238E27FC236}">
                <a16:creationId xmlns:a16="http://schemas.microsoft.com/office/drawing/2014/main" id="{9E00FCC1-BBA1-F4AF-AACA-C65B63651FB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69226" y="1689100"/>
            <a:ext cx="2735872" cy="4832350"/>
          </a:xfrm>
        </p:spPr>
      </p:pic>
    </p:spTree>
    <p:extLst>
      <p:ext uri="{BB962C8B-B14F-4D97-AF65-F5344CB8AC3E}">
        <p14:creationId xmlns:p14="http://schemas.microsoft.com/office/powerpoint/2010/main" val="5022364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6716-0539-04BD-8D3F-27C2F69B441D}"/>
              </a:ext>
            </a:extLst>
          </p:cNvPr>
          <p:cNvSpPr>
            <a:spLocks noGrp="1"/>
          </p:cNvSpPr>
          <p:nvPr>
            <p:ph type="title"/>
          </p:nvPr>
        </p:nvSpPr>
        <p:spPr>
          <a:xfrm rot="10800000" flipV="1">
            <a:off x="1066800" y="979055"/>
            <a:ext cx="10058400" cy="4082471"/>
          </a:xfrm>
        </p:spPr>
        <p:txBody>
          <a:bodyPr>
            <a:normAutofit fontScale="90000"/>
          </a:bodyPr>
          <a:lstStyle/>
          <a:p>
            <a:r>
              <a:rPr lang="en-US" dirty="0">
                <a:solidFill>
                  <a:schemeClr val="accent5"/>
                </a:solidFill>
              </a:rPr>
              <a:t>MISSION OF BRITANNIA:</a:t>
            </a:r>
            <a:br>
              <a:rPr lang="en-US" dirty="0">
                <a:solidFill>
                  <a:schemeClr val="accent5"/>
                </a:solidFill>
              </a:rPr>
            </a:br>
            <a:r>
              <a:rPr lang="en-US" dirty="0">
                <a:solidFill>
                  <a:schemeClr val="accent5"/>
                </a:solidFill>
              </a:rPr>
              <a:t>      </a:t>
            </a:r>
            <a:r>
              <a:rPr lang="en-US" sz="3600" dirty="0">
                <a:solidFill>
                  <a:schemeClr val="accent1"/>
                </a:solidFill>
              </a:rPr>
              <a:t>Britannia  industries is a manufacture and marketing of bakery and dairy products. Britannia mission  to meet or where possible, exceed the expectations of our diverse clients base with flexible, innovative solutions of highest quality that adhere to safe, ethically sound and environment friendly codes of practice. </a:t>
            </a:r>
            <a:endParaRPr lang="en-US" dirty="0">
              <a:solidFill>
                <a:schemeClr val="accent5"/>
              </a:solidFill>
            </a:endParaRPr>
          </a:p>
        </p:txBody>
      </p:sp>
      <p:sp>
        <p:nvSpPr>
          <p:cNvPr id="3" name="Content Placeholder 2">
            <a:extLst>
              <a:ext uri="{FF2B5EF4-FFF2-40B4-BE49-F238E27FC236}">
                <a16:creationId xmlns:a16="http://schemas.microsoft.com/office/drawing/2014/main" id="{FAE11002-3F2A-A881-E717-9D64D00DAE29}"/>
              </a:ext>
            </a:extLst>
          </p:cNvPr>
          <p:cNvSpPr>
            <a:spLocks noGrp="1"/>
          </p:cNvSpPr>
          <p:nvPr>
            <p:ph idx="1"/>
          </p:nvPr>
        </p:nvSpPr>
        <p:spPr>
          <a:xfrm>
            <a:off x="1066800" y="-1"/>
            <a:ext cx="9647382" cy="3429000"/>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                                                </a:t>
            </a:r>
          </a:p>
          <a:p>
            <a:endParaRPr lang="en-US" dirty="0"/>
          </a:p>
        </p:txBody>
      </p:sp>
    </p:spTree>
    <p:extLst>
      <p:ext uri="{BB962C8B-B14F-4D97-AF65-F5344CB8AC3E}">
        <p14:creationId xmlns:p14="http://schemas.microsoft.com/office/powerpoint/2010/main" val="15078860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52910-BC43-A75A-B788-C318065AEFEF}"/>
              </a:ext>
            </a:extLst>
          </p:cNvPr>
          <p:cNvSpPr>
            <a:spLocks noGrp="1"/>
          </p:cNvSpPr>
          <p:nvPr>
            <p:ph type="title"/>
          </p:nvPr>
        </p:nvSpPr>
        <p:spPr>
          <a:xfrm>
            <a:off x="794328" y="642593"/>
            <a:ext cx="10677236" cy="4862279"/>
          </a:xfrm>
        </p:spPr>
        <p:txBody>
          <a:bodyPr>
            <a:normAutofit/>
          </a:bodyPr>
          <a:lstStyle/>
          <a:p>
            <a:r>
              <a:rPr lang="en-US" dirty="0">
                <a:solidFill>
                  <a:schemeClr val="accent5"/>
                </a:solidFill>
              </a:rPr>
              <a:t>USP OF BRITANNIA:</a:t>
            </a:r>
            <a:br>
              <a:rPr lang="en-US" dirty="0">
                <a:solidFill>
                  <a:schemeClr val="accent5"/>
                </a:solidFill>
              </a:rPr>
            </a:br>
            <a:r>
              <a:rPr lang="en-US" dirty="0">
                <a:solidFill>
                  <a:schemeClr val="accent5"/>
                </a:solidFill>
              </a:rPr>
              <a:t>     </a:t>
            </a:r>
            <a:r>
              <a:rPr lang="en-US" sz="3600" dirty="0">
                <a:solidFill>
                  <a:srgbClr val="FF0000"/>
                </a:solidFill>
              </a:rPr>
              <a:t>unique selling proposition.  India’s very own bakery and dairy products  brand that is trusted for it’s  quality.  It’s biggest USP is their brand image as they are in the Indian market since 1891 and has a very good reputation. </a:t>
            </a:r>
            <a:endParaRPr lang="en-US" dirty="0">
              <a:solidFill>
                <a:schemeClr val="accent5"/>
              </a:solidFill>
            </a:endParaRPr>
          </a:p>
        </p:txBody>
      </p:sp>
      <p:sp>
        <p:nvSpPr>
          <p:cNvPr id="3" name="Content Placeholder 2">
            <a:extLst>
              <a:ext uri="{FF2B5EF4-FFF2-40B4-BE49-F238E27FC236}">
                <a16:creationId xmlns:a16="http://schemas.microsoft.com/office/drawing/2014/main" id="{97FF0F19-F994-B39F-CC18-95804924B6D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963525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22B19-96B4-2D7E-7FEB-6F991F0340CA}"/>
              </a:ext>
            </a:extLst>
          </p:cNvPr>
          <p:cNvSpPr>
            <a:spLocks noGrp="1"/>
          </p:cNvSpPr>
          <p:nvPr>
            <p:ph type="title"/>
          </p:nvPr>
        </p:nvSpPr>
        <p:spPr>
          <a:xfrm rot="10800000" flipV="1">
            <a:off x="1066800" y="2014194"/>
            <a:ext cx="10058400" cy="1735770"/>
          </a:xfrm>
        </p:spPr>
        <p:txBody>
          <a:bodyPr>
            <a:normAutofit fontScale="90000"/>
          </a:bodyPr>
          <a:lstStyle/>
          <a:p>
            <a:r>
              <a:rPr lang="en-US" dirty="0">
                <a:solidFill>
                  <a:schemeClr val="tx2">
                    <a:lumMod val="50000"/>
                  </a:schemeClr>
                </a:solidFill>
              </a:rPr>
              <a:t>BRAND TONE AND IDENTITY:</a:t>
            </a:r>
            <a:br>
              <a:rPr lang="en-US" dirty="0">
                <a:solidFill>
                  <a:schemeClr val="tx2">
                    <a:lumMod val="50000"/>
                  </a:schemeClr>
                </a:solidFill>
              </a:rPr>
            </a:br>
            <a:r>
              <a:rPr lang="en-US" dirty="0">
                <a:solidFill>
                  <a:schemeClr val="tx2">
                    <a:lumMod val="50000"/>
                  </a:schemeClr>
                </a:solidFill>
              </a:rPr>
              <a:t>        </a:t>
            </a:r>
            <a:r>
              <a:rPr lang="en-US" sz="3600" dirty="0">
                <a:solidFill>
                  <a:srgbClr val="C00000"/>
                </a:solidFill>
              </a:rPr>
              <a:t>Britannia was traditionally associated with the colors red and green was introduced yellow to the palette to represent the excitement that Britannia brought to food.</a:t>
            </a:r>
            <a:br>
              <a:rPr lang="en-US" sz="3600" dirty="0">
                <a:solidFill>
                  <a:srgbClr val="C00000"/>
                </a:solidFill>
              </a:rPr>
            </a:br>
            <a:br>
              <a:rPr lang="en-US" sz="3600" dirty="0">
                <a:solidFill>
                  <a:srgbClr val="C00000"/>
                </a:solidFill>
              </a:rPr>
            </a:br>
            <a:r>
              <a:rPr lang="en-US" sz="3600" dirty="0">
                <a:solidFill>
                  <a:srgbClr val="C00000"/>
                </a:solidFill>
              </a:rPr>
              <a:t>            Britannia the laughing  cow logo will now be part of all integrated marketing, communication touch points for across packaging.</a:t>
            </a:r>
            <a:endParaRPr lang="en-US" dirty="0">
              <a:solidFill>
                <a:schemeClr val="tx2">
                  <a:lumMod val="50000"/>
                </a:schemeClr>
              </a:solidFill>
            </a:endParaRPr>
          </a:p>
        </p:txBody>
      </p:sp>
      <p:sp>
        <p:nvSpPr>
          <p:cNvPr id="3" name="Content Placeholder 2">
            <a:extLst>
              <a:ext uri="{FF2B5EF4-FFF2-40B4-BE49-F238E27FC236}">
                <a16:creationId xmlns:a16="http://schemas.microsoft.com/office/drawing/2014/main" id="{5A7EA30C-552C-7763-4A4F-65323F30728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30591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24E3-32AB-3C67-A807-E14882D8A71A}"/>
              </a:ext>
            </a:extLst>
          </p:cNvPr>
          <p:cNvSpPr>
            <a:spLocks noGrp="1"/>
          </p:cNvSpPr>
          <p:nvPr>
            <p:ph type="title"/>
          </p:nvPr>
        </p:nvSpPr>
        <p:spPr>
          <a:xfrm>
            <a:off x="1066800" y="642594"/>
            <a:ext cx="10058400" cy="4954642"/>
          </a:xfrm>
        </p:spPr>
        <p:txBody>
          <a:bodyPr/>
          <a:lstStyle/>
          <a:p>
            <a:endParaRPr lang="en-US" dirty="0"/>
          </a:p>
        </p:txBody>
      </p:sp>
      <p:sp>
        <p:nvSpPr>
          <p:cNvPr id="3" name="Content Placeholder 2">
            <a:extLst>
              <a:ext uri="{FF2B5EF4-FFF2-40B4-BE49-F238E27FC236}">
                <a16:creationId xmlns:a16="http://schemas.microsoft.com/office/drawing/2014/main" id="{BE3511FF-EB1C-26B1-66C4-26BF25242593}"/>
              </a:ext>
            </a:extLst>
          </p:cNvPr>
          <p:cNvSpPr>
            <a:spLocks noGrp="1"/>
          </p:cNvSpPr>
          <p:nvPr>
            <p:ph idx="1"/>
          </p:nvPr>
        </p:nvSpPr>
        <p:spPr>
          <a:xfrm>
            <a:off x="531091" y="423692"/>
            <a:ext cx="10058400" cy="5392446"/>
          </a:xfrm>
        </p:spPr>
        <p:txBody>
          <a:bodyPr>
            <a:normAutofit fontScale="92500" lnSpcReduction="20000"/>
          </a:bodyPr>
          <a:lstStyle/>
          <a:p>
            <a:r>
              <a:rPr lang="en-US" sz="4000" dirty="0">
                <a:solidFill>
                  <a:srgbClr val="FFFF00"/>
                </a:solidFill>
              </a:rPr>
              <a:t>SMART GOALS:</a:t>
            </a:r>
          </a:p>
          <a:p>
            <a:r>
              <a:rPr lang="en-US" sz="3600" dirty="0">
                <a:solidFill>
                  <a:srgbClr val="92D050"/>
                </a:solidFill>
              </a:rPr>
              <a:t>Increase sales and profits in next three quarters.</a:t>
            </a:r>
          </a:p>
          <a:p>
            <a:r>
              <a:rPr lang="en-US" sz="3600" dirty="0">
                <a:solidFill>
                  <a:srgbClr val="92D050"/>
                </a:solidFill>
              </a:rPr>
              <a:t>Needs to focus on metrics that are consistent with the  values  and interests of the wider stakeholders. </a:t>
            </a:r>
          </a:p>
          <a:p>
            <a:r>
              <a:rPr lang="en-US" sz="3600" dirty="0">
                <a:solidFill>
                  <a:srgbClr val="92D050"/>
                </a:solidFill>
              </a:rPr>
              <a:t>To attains the set goals on terms of both financial resources and infrastructure. </a:t>
            </a:r>
          </a:p>
          <a:p>
            <a:r>
              <a:rPr lang="en-US" sz="3600" dirty="0">
                <a:solidFill>
                  <a:srgbClr val="92D050"/>
                </a:solidFill>
              </a:rPr>
              <a:t>Under the relevant goals  Britannia company should focus on scope and timeliness of project.</a:t>
            </a:r>
          </a:p>
          <a:p>
            <a:r>
              <a:rPr lang="en-US" sz="3600" dirty="0">
                <a:solidFill>
                  <a:srgbClr val="92D050"/>
                </a:solidFill>
              </a:rPr>
              <a:t>The goals set by Britannia should be clearly specified minutely.</a:t>
            </a:r>
          </a:p>
        </p:txBody>
      </p:sp>
    </p:spTree>
    <p:extLst>
      <p:ext uri="{BB962C8B-B14F-4D97-AF65-F5344CB8AC3E}">
        <p14:creationId xmlns:p14="http://schemas.microsoft.com/office/powerpoint/2010/main" val="16852345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BB01F-B827-0C3D-E430-725B10611163}"/>
              </a:ext>
            </a:extLst>
          </p:cNvPr>
          <p:cNvSpPr>
            <a:spLocks noGrp="1"/>
          </p:cNvSpPr>
          <p:nvPr>
            <p:ph type="title"/>
          </p:nvPr>
        </p:nvSpPr>
        <p:spPr>
          <a:xfrm rot="10800000" flipV="1">
            <a:off x="1066800" y="2014193"/>
            <a:ext cx="10058400" cy="3490679"/>
          </a:xfrm>
        </p:spPr>
        <p:txBody>
          <a:bodyPr>
            <a:normAutofit fontScale="90000"/>
          </a:bodyPr>
          <a:lstStyle/>
          <a:p>
            <a:r>
              <a:rPr lang="en-US" dirty="0">
                <a:solidFill>
                  <a:srgbClr val="FF0000"/>
                </a:solidFill>
              </a:rPr>
              <a:t>KPIS OF BRITANNIA:</a:t>
            </a:r>
            <a:br>
              <a:rPr lang="en-US" dirty="0">
                <a:solidFill>
                  <a:srgbClr val="FF0000"/>
                </a:solidFill>
              </a:rPr>
            </a:br>
            <a:r>
              <a:rPr lang="en-US" dirty="0">
                <a:solidFill>
                  <a:srgbClr val="FF0000"/>
                </a:solidFill>
              </a:rPr>
              <a:t>    </a:t>
            </a:r>
            <a:br>
              <a:rPr lang="en-US" dirty="0">
                <a:solidFill>
                  <a:srgbClr val="FF0000"/>
                </a:solidFill>
              </a:rPr>
            </a:br>
            <a:r>
              <a:rPr lang="en-US" dirty="0">
                <a:solidFill>
                  <a:srgbClr val="FF0000"/>
                </a:solidFill>
              </a:rPr>
              <a:t>  </a:t>
            </a:r>
            <a:r>
              <a:rPr lang="en-US" sz="3600" dirty="0">
                <a:solidFill>
                  <a:srgbClr val="7030A0"/>
                </a:solidFill>
              </a:rPr>
              <a:t>Return on investment. </a:t>
            </a:r>
            <a:br>
              <a:rPr lang="en-US" sz="3600" dirty="0">
                <a:solidFill>
                  <a:srgbClr val="7030A0"/>
                </a:solidFill>
              </a:rPr>
            </a:br>
            <a:r>
              <a:rPr lang="en-US" sz="3600" dirty="0">
                <a:solidFill>
                  <a:srgbClr val="7030A0"/>
                </a:solidFill>
              </a:rPr>
              <a:t>   Market share.</a:t>
            </a:r>
            <a:br>
              <a:rPr lang="en-US" sz="3600" dirty="0">
                <a:solidFill>
                  <a:srgbClr val="7030A0"/>
                </a:solidFill>
              </a:rPr>
            </a:br>
            <a:r>
              <a:rPr lang="en-US" sz="3600" dirty="0">
                <a:solidFill>
                  <a:srgbClr val="7030A0"/>
                </a:solidFill>
              </a:rPr>
              <a:t>    Cost per acquisition. </a:t>
            </a:r>
            <a:br>
              <a:rPr lang="en-US" sz="3600" dirty="0">
                <a:solidFill>
                  <a:srgbClr val="7030A0"/>
                </a:solidFill>
              </a:rPr>
            </a:br>
            <a:r>
              <a:rPr lang="en-US" sz="3600" dirty="0">
                <a:solidFill>
                  <a:srgbClr val="7030A0"/>
                </a:solidFill>
              </a:rPr>
              <a:t>    Brand equity. </a:t>
            </a:r>
            <a:br>
              <a:rPr lang="en-US" sz="3600" dirty="0">
                <a:solidFill>
                  <a:srgbClr val="7030A0"/>
                </a:solidFill>
              </a:rPr>
            </a:br>
            <a:r>
              <a:rPr lang="en-US" sz="3600" dirty="0">
                <a:solidFill>
                  <a:srgbClr val="7030A0"/>
                </a:solidFill>
              </a:rPr>
              <a:t>    Coast per lead.</a:t>
            </a:r>
            <a:br>
              <a:rPr lang="en-US" sz="3600" dirty="0">
                <a:solidFill>
                  <a:srgbClr val="7030A0"/>
                </a:solidFill>
              </a:rPr>
            </a:br>
            <a:endParaRPr lang="en-US" dirty="0">
              <a:solidFill>
                <a:srgbClr val="FF0000"/>
              </a:solidFill>
            </a:endParaRPr>
          </a:p>
        </p:txBody>
      </p:sp>
      <p:sp>
        <p:nvSpPr>
          <p:cNvPr id="3" name="Content Placeholder 2">
            <a:extLst>
              <a:ext uri="{FF2B5EF4-FFF2-40B4-BE49-F238E27FC236}">
                <a16:creationId xmlns:a16="http://schemas.microsoft.com/office/drawing/2014/main" id="{931A4448-8A78-E4B7-AD98-9682B4620D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966309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41</Slides>
  <Notes>0</Notes>
  <HiddenSlides>0</HiddenSlide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Facet</vt:lpstr>
      <vt:lpstr>DIGITAL MARKETING  FOR    BRITANNIA </vt:lpstr>
      <vt:lpstr>University:GC for Women (srikakulam)</vt:lpstr>
      <vt:lpstr>   BRAND STUDY OF                  BRITANNIA </vt:lpstr>
      <vt:lpstr>   LOGO OF BRITANNIA                  </vt:lpstr>
      <vt:lpstr>MISSION OF BRITANNIA:       Britannia  industries is a manufacture and marketing of bakery and dairy products. Britannia mission  to meet or where possible, exceed the expectations of our diverse clients base with flexible, innovative solutions of highest quality that adhere to safe, ethically sound and environment friendly codes of practice. </vt:lpstr>
      <vt:lpstr>USP OF BRITANNIA:      unique selling proposition.  India’s very own bakery and dairy products  brand that is trusted for it’s  quality.  It’s biggest USP is their brand image as they are in the Indian market since 1891 and has a very good reputation. </vt:lpstr>
      <vt:lpstr>BRAND TONE AND IDENTITY:         Britannia was traditionally associated with the colors red and green was introduced yellow to the palette to represent the excitement that Britannia brought to food.              Britannia the laughing  cow logo will now be part of all integrated marketing, communication touch points for across packaging.</vt:lpstr>
      <vt:lpstr>PowerPoint Presentation</vt:lpstr>
      <vt:lpstr>KPIS OF BRITANNIA:        Return on investment.     Market share.     Cost per acquisition.      Brand equity.      Coast per lead. </vt:lpstr>
      <vt:lpstr>AUDIENCE PERSONA:     Make enjoyable food , healthy  and accessible to all people anytime everyday.       For the past 100 years Britannia has produced a variety of goods. It’s focused on the elderly and the children who will follow them        Low income individuals and families are the largest market for the Britannia Tiger while the families are the target audience for the Britannia Marie gold.       Use a mix of demographic and psychographic segmentation strategy considering the population variables such as age ,social class, education  level , income level, marital status and occupation tO  serve different customer groups accordingly. </vt:lpstr>
      <vt:lpstr>COMPETITOR ANALYSIS:   Parley: Parley agro is an Indian company that owns frooti,Apple,Parley G. Parley being the Britannia’s biggest competitor. Amul: It is an Indian dairy cooperative. It sells ice cream ,Lassi and dairy products.  Nestle: Products include baby food ,medical food.</vt:lpstr>
      <vt:lpstr>SWOT ANALYSIS:  Strengths: Around 120  years in the industry.  Indian’s must trusted brand with strong brand recall. Wide range of bakery  products  Major share in biscuits industry.  Innovative products for health conscious people like oats and parridg etc.</vt:lpstr>
      <vt:lpstr>WEAKNESS:     Lower market share in dairy segments.       Heavy expenditure on advertisadvertisement  and marketing.        Similar products produced by many companies means high brand switching.  </vt:lpstr>
      <vt:lpstr>OPPORTUNITY:   Increase in purchasing power of people in India.    Product line extension .   Expansion in other countries. </vt:lpstr>
      <vt:lpstr>THREATS:   lower price offering competitors.    Local fairies and bakeries.     Inflation can cause fall in sales and revenue.      Rise in.cost of row material. </vt:lpstr>
      <vt:lpstr>SEO  AUDIT  OF          BRITANNIA </vt:lpstr>
      <vt:lpstr>PowerPoint Presentation</vt:lpstr>
      <vt:lpstr>PowerPoint Presentation</vt:lpstr>
      <vt:lpstr>PowerPoint Presentation</vt:lpstr>
      <vt:lpstr>PowerPoint Presentation</vt:lpstr>
      <vt:lpstr>     KEYWORD  RESEARCH                 OF            BRITANNIA </vt:lpstr>
      <vt:lpstr>PowerPoint Presentation</vt:lpstr>
      <vt:lpstr>PowerPoint Presentation</vt:lpstr>
      <vt:lpstr>         COMPETITOR ANALYSIS                          </vt:lpstr>
      <vt:lpstr>PowerPoint Presentation</vt:lpstr>
      <vt:lpstr>PowerPoint Presentation</vt:lpstr>
      <vt:lpstr>       ON PAGE OPTIMIZATION                                                     OF                                          BRITANNIA </vt:lpstr>
      <vt:lpstr>PowerPoint Presentation</vt:lpstr>
      <vt:lpstr>       CONTENT IDEAS                   AND         MARKETING STRATEGY </vt:lpstr>
      <vt:lpstr>   CONTENT CALENDAR                   FOR       BRITANNIA </vt:lpstr>
      <vt:lpstr>PowerPoint Presentation</vt:lpstr>
      <vt:lpstr>PowerPoint Presentation</vt:lpstr>
      <vt:lpstr>Content ideas and marketing strategies   Challenges faced </vt:lpstr>
      <vt:lpstr>Content diversity:        Britannia offers a wide range of products and creating diverse, engaging content for each products  can be challenging. It’s essential to keep content fresh and relevant.  Competitive  marketing:       the food industry is highly competitive standing 9ut from competitors and reacts  unique  content can be challenging </vt:lpstr>
      <vt:lpstr> Lessons learned:        content calendar:                A well structured  Content calender is required                Data analysis:                 regularly analyze data to understand the performance of different content pieces. Adjust your content strategy based on performance metrics. </vt:lpstr>
      <vt:lpstr>         CONTENT CREATION                               AND                   CURATION</vt:lpstr>
      <vt:lpstr>Content format 1: Recipe vedios content idea:create  short recipe videos featuring.  Britannia products to engage audiences interests. Social media post:  chocolate Marie tiramisu caption: try our chocolate  Marie tiramisu  CTA : share your  Britannia recipe creation with us.</vt:lpstr>
      <vt:lpstr>Content format 2: health  and wellness tips content idea: share informative and educational content related to health and wellness on the nutritional aspects of Britannia products.  Social media post:  nutri choce digestive bbiscuit.  Caption : taking care of your digestive health is essential.  CTA: swipe to see our tips.</vt:lpstr>
      <vt:lpstr>Contest format 3: user generated content  Content idea: encourage customers to share their experience and creative  ideas using Britannia products.  Social media post: #Britannia  delights challenge  Capiton:  join the # Britannia  delights challenge  CTA:  use #Britannia delights for a chance to be featured. </vt:lpstr>
      <vt:lpstr>Instagram post</vt:lpstr>
      <vt:lpstr>Instagram reel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 Marketing For  Britannia </dc:title>
  <dc:creator>917306866658</dc:creator>
  <cp:lastModifiedBy>917306866658</cp:lastModifiedBy>
  <cp:revision>25</cp:revision>
  <dcterms:created xsi:type="dcterms:W3CDTF">2023-10-11T15:03:03Z</dcterms:created>
  <dcterms:modified xsi:type="dcterms:W3CDTF">2024-04-19T09:13:25Z</dcterms:modified>
</cp:coreProperties>
</file>